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8"/>
  </p:notesMasterIdLst>
  <p:handoutMasterIdLst>
    <p:handoutMasterId r:id="rId9"/>
  </p:handoutMasterIdLst>
  <p:sldIdLst>
    <p:sldId id="279" r:id="rId5"/>
    <p:sldId id="290" r:id="rId6"/>
    <p:sldId id="288" r:id="rId7"/>
  </p:sldIdLst>
  <p:sldSz cx="6858000" cy="9906000" type="A4"/>
  <p:notesSz cx="7102475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FA68D0-C05D-DBF0-CD0F-2DAD7A526116}" name="Marie Collin" initials="MC" userId="S::marie.collin@anap.fr::dc04f5fd-cd01-484c-98f7-58ec426314b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1F41"/>
    <a:srgbClr val="EB92A4"/>
    <a:srgbClr val="EFF1F7"/>
    <a:srgbClr val="F7F7F7"/>
    <a:srgbClr val="FDF1F3"/>
    <a:srgbClr val="0A2463"/>
    <a:srgbClr val="44546A"/>
    <a:srgbClr val="071B4A"/>
    <a:srgbClr val="4472C4"/>
    <a:srgbClr val="F6E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621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ED99E16-B8AA-46D1-A56B-B848A1E044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7AA50A5-7FE1-4267-8FB3-D0855CBBCE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E8D6D-736B-46C3-9933-63101FA51295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1644CE-D7F5-4326-A56D-D238D1885C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6E088-1B7F-4323-89AD-C757762F25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9E9E4-2559-4031-8D0F-9C220C49D3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274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2EC219DB-C0D0-4E05-B925-FAE1E8635076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55850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C9BB44F8-D027-420A-9DD0-08315CA484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796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65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365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74152-CAC2-474A-92AA-5561F1636153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37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26">
            <a:extLst>
              <a:ext uri="{FF2B5EF4-FFF2-40B4-BE49-F238E27FC236}">
                <a16:creationId xmlns:a16="http://schemas.microsoft.com/office/drawing/2014/main" id="{F42DF5A7-22F3-49CD-BA5D-5D30ABA3770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84581" y="5092540"/>
            <a:ext cx="446254" cy="432000"/>
            <a:chOff x="1343026" y="4572281"/>
            <a:chExt cx="468000" cy="468000"/>
          </a:xfrm>
        </p:grpSpPr>
        <p:sp>
          <p:nvSpPr>
            <p:cNvPr id="18" name="Ellipse 30">
              <a:extLst>
                <a:ext uri="{FF2B5EF4-FFF2-40B4-BE49-F238E27FC236}">
                  <a16:creationId xmlns:a16="http://schemas.microsoft.com/office/drawing/2014/main" id="{A4E54B56-F108-4F43-BDEA-20F93A3C65D0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e 33">
              <a:extLst>
                <a:ext uri="{FF2B5EF4-FFF2-40B4-BE49-F238E27FC236}">
                  <a16:creationId xmlns:a16="http://schemas.microsoft.com/office/drawing/2014/main" id="{8CB64533-26F8-48BB-AAEE-617867112713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</p:grpSpPr>
          <p:cxnSp>
            <p:nvCxnSpPr>
              <p:cNvPr id="20" name="Connecteur droit 34">
                <a:extLst>
                  <a:ext uri="{FF2B5EF4-FFF2-40B4-BE49-F238E27FC236}">
                    <a16:creationId xmlns:a16="http://schemas.microsoft.com/office/drawing/2014/main" id="{F1E4DAF3-BC0B-47A9-8825-E7F34AA843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ln w="158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35">
                <a:extLst>
                  <a:ext uri="{FF2B5EF4-FFF2-40B4-BE49-F238E27FC236}">
                    <a16:creationId xmlns:a16="http://schemas.microsoft.com/office/drawing/2014/main" id="{A3C6A0B0-AEC3-4D55-8062-CE53C11DF1E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ln w="158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D459541-5C47-416C-B24A-02BF445C36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9600" y="5192226"/>
            <a:ext cx="2503706" cy="2326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kumimoji="0" lang="fr-FR" sz="1013" b="0" i="0" u="none" strike="noStrike" kern="1200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buntu Light" panose="020B030403060203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Sous-titre de la présentation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C9A9E6F-9184-4952-BBCA-1BCBDBE46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64805" y="1195880"/>
            <a:ext cx="2346986" cy="7567115"/>
          </a:xfrm>
          <a:custGeom>
            <a:avLst/>
            <a:gdLst>
              <a:gd name="connsiteX0" fmla="*/ 3294107 w 4172420"/>
              <a:gd name="connsiteY0" fmla="*/ 0 h 5238772"/>
              <a:gd name="connsiteX1" fmla="*/ 4172420 w 4172420"/>
              <a:gd name="connsiteY1" fmla="*/ 0 h 5238772"/>
              <a:gd name="connsiteX2" fmla="*/ 2941442 w 4172420"/>
              <a:gd name="connsiteY2" fmla="*/ 3012629 h 5238772"/>
              <a:gd name="connsiteX3" fmla="*/ 814532 w 4172420"/>
              <a:gd name="connsiteY3" fmla="*/ 5238772 h 5238772"/>
              <a:gd name="connsiteX4" fmla="*/ 0 w 4172420"/>
              <a:gd name="connsiteY4" fmla="*/ 5238772 h 5238772"/>
              <a:gd name="connsiteX5" fmla="*/ 1491570 w 4172420"/>
              <a:gd name="connsiteY5" fmla="*/ 1588828 h 5238772"/>
              <a:gd name="connsiteX6" fmla="*/ 3294107 w 4172420"/>
              <a:gd name="connsiteY6" fmla="*/ 0 h 523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72420" h="5238772">
                <a:moveTo>
                  <a:pt x="3294107" y="0"/>
                </a:moveTo>
                <a:lnTo>
                  <a:pt x="4172420" y="0"/>
                </a:lnTo>
                <a:cubicBezTo>
                  <a:pt x="4172420" y="0"/>
                  <a:pt x="3040715" y="2769298"/>
                  <a:pt x="2941442" y="3012629"/>
                </a:cubicBezTo>
                <a:cubicBezTo>
                  <a:pt x="2412818" y="4306340"/>
                  <a:pt x="2042779" y="5238772"/>
                  <a:pt x="814532" y="5238772"/>
                </a:cubicBezTo>
                <a:lnTo>
                  <a:pt x="0" y="5238772"/>
                </a:lnTo>
                <a:cubicBezTo>
                  <a:pt x="0" y="5238772"/>
                  <a:pt x="1383858" y="1852724"/>
                  <a:pt x="1491570" y="1588828"/>
                </a:cubicBezTo>
                <a:cubicBezTo>
                  <a:pt x="1762086" y="927726"/>
                  <a:pt x="2384772" y="0"/>
                  <a:pt x="329410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450"/>
            </a:lvl1pPr>
          </a:lstStyle>
          <a:p>
            <a:endParaRPr lang="fr-FR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16B48A4-BDBA-4D25-B867-0761CF4906C3}"/>
              </a:ext>
            </a:extLst>
          </p:cNvPr>
          <p:cNvSpPr txBox="1"/>
          <p:nvPr userDrawn="1"/>
        </p:nvSpPr>
        <p:spPr>
          <a:xfrm>
            <a:off x="5000264" y="9254595"/>
            <a:ext cx="1142539" cy="128169"/>
          </a:xfrm>
          <a:prstGeom prst="rect">
            <a:avLst/>
          </a:prstGeom>
        </p:spPr>
        <p:txBody>
          <a:bodyPr vert="horz" wrap="square" lIns="0" tIns="6787" rIns="0" bIns="0" rtlCol="0" anchor="t">
            <a:spAutoFit/>
          </a:bodyPr>
          <a:lstStyle/>
          <a:p>
            <a:pPr marL="7144" marR="0" lvl="0" indent="0" algn="r" defTabSz="514342" rtl="0" eaLnBrk="1" fontAlgn="auto" latinLnBrk="0" hangingPunct="1">
              <a:lnSpc>
                <a:spcPct val="100000"/>
              </a:lnSpc>
              <a:spcBef>
                <a:spcPts val="5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94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rPr>
              <a:t>agence nationale d'appui à la performance </a:t>
            </a:r>
            <a:br>
              <a:rPr kumimoji="0" lang="fr-FR" sz="394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rPr>
            </a:br>
            <a:r>
              <a:rPr kumimoji="0" lang="fr-FR" sz="394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rPr>
              <a:t>des établissements de santé et médico-sociaux</a:t>
            </a:r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08BBF3AB-49F7-4033-BD9A-F720C1D39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64317" y="8593405"/>
            <a:ext cx="486055" cy="1131952"/>
          </a:xfrm>
          <a:prstGeom prst="rect">
            <a:avLst/>
          </a:prstGeom>
        </p:spPr>
      </p:pic>
      <p:cxnSp>
        <p:nvCxnSpPr>
          <p:cNvPr id="6" name="Connecteur droit 25">
            <a:extLst>
              <a:ext uri="{FF2B5EF4-FFF2-40B4-BE49-F238E27FC236}">
                <a16:creationId xmlns:a16="http://schemas.microsoft.com/office/drawing/2014/main" id="{1567917E-5A60-4A04-8C26-8F63A4F3447A}"/>
              </a:ext>
            </a:extLst>
          </p:cNvPr>
          <p:cNvCxnSpPr>
            <a:cxnSpLocks/>
          </p:cNvCxnSpPr>
          <p:nvPr userDrawn="1"/>
        </p:nvCxnSpPr>
        <p:spPr>
          <a:xfrm>
            <a:off x="6223811" y="8735373"/>
            <a:ext cx="0" cy="84801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raphic 43">
            <a:extLst>
              <a:ext uri="{FF2B5EF4-FFF2-40B4-BE49-F238E27FC236}">
                <a16:creationId xmlns:a16="http://schemas.microsoft.com/office/drawing/2014/main" id="{336325C9-7348-4577-8780-773CC2CBEE5A}"/>
              </a:ext>
            </a:extLst>
          </p:cNvPr>
          <p:cNvSpPr/>
          <p:nvPr/>
        </p:nvSpPr>
        <p:spPr>
          <a:xfrm>
            <a:off x="3768021" y="8142617"/>
            <a:ext cx="2374778" cy="60768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64E34AD3-B995-456F-BDB2-3DC1823DB6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708" y="4573916"/>
            <a:ext cx="3555682" cy="341632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lang="fr-FR" sz="1800" b="0" kern="1200" cap="all" baseline="0" dirty="0">
                <a:ln w="12700">
                  <a:noFill/>
                </a:ln>
                <a:solidFill>
                  <a:schemeClr val="accent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TITRE DE LA PRÉSENTATION</a:t>
            </a:r>
            <a:endParaRPr lang="fr-FR"/>
          </a:p>
        </p:txBody>
      </p:sp>
      <p:pic>
        <p:nvPicPr>
          <p:cNvPr id="16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0C947BDC-D01F-4B41-9DA6-7181A6F7A8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22" name="Graphique 21">
            <a:extLst>
              <a:ext uri="{FF2B5EF4-FFF2-40B4-BE49-F238E27FC236}">
                <a16:creationId xmlns:a16="http://schemas.microsoft.com/office/drawing/2014/main" id="{ABEB38AA-9517-421D-A931-D971688FCFDD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23" name="Graphique 21">
            <a:extLst>
              <a:ext uri="{FF2B5EF4-FFF2-40B4-BE49-F238E27FC236}">
                <a16:creationId xmlns:a16="http://schemas.microsoft.com/office/drawing/2014/main" id="{AD375FB8-9110-4903-B5DA-D489E3C8C30D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5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40741E-7 2.5641E-6 L 7.40741E-7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0589655-D4B2-9A4A-8221-04D28E3D764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9885D5A-ACC2-2F4C-A12C-6DC36C071221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bject 3">
            <a:extLst>
              <a:ext uri="{FF2B5EF4-FFF2-40B4-BE49-F238E27FC236}">
                <a16:creationId xmlns:a16="http://schemas.microsoft.com/office/drawing/2014/main" id="{7AC14BB4-B333-41E3-9BE9-0C9654B9CE0B}"/>
              </a:ext>
            </a:extLst>
          </p:cNvPr>
          <p:cNvSpPr txBox="1">
            <a:spLocks/>
          </p:cNvSpPr>
          <p:nvPr userDrawn="1"/>
        </p:nvSpPr>
        <p:spPr>
          <a:xfrm>
            <a:off x="183349" y="4677001"/>
            <a:ext cx="2752373" cy="249588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75" b="1" i="0" u="none" strike="noStrike" kern="1200" cap="none" spc="0" normalizeH="0" baseline="0" noProof="0">
                <a:ln>
                  <a:noFill/>
                </a:ln>
                <a:gradFill>
                  <a:gsLst>
                    <a:gs pos="45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uLnTx/>
                <a:uFillTx/>
                <a:latin typeface="Ubuntu" panose="020B0504030602030204" pitchFamily="34" charset="0"/>
                <a:ea typeface="+mj-ea"/>
                <a:cs typeface="Arial" panose="020B0604020202020204" pitchFamily="34" charset="0"/>
              </a:rPr>
              <a:t>SOMMAIRE</a:t>
            </a:r>
          </a:p>
        </p:txBody>
      </p:sp>
      <p:pic>
        <p:nvPicPr>
          <p:cNvPr id="11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55935F4B-1D01-418E-821E-C32EEE3B8B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2" name="Graphique 21">
            <a:extLst>
              <a:ext uri="{FF2B5EF4-FFF2-40B4-BE49-F238E27FC236}">
                <a16:creationId xmlns:a16="http://schemas.microsoft.com/office/drawing/2014/main" id="{16412EE1-4B90-4BC8-B48F-EB1F3061B9DA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F1F17BBD-CFC5-4017-8E7F-7C3F86730428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3C6E3D91-294C-42AB-B1CB-5D0932871B60}"/>
              </a:ext>
            </a:extLst>
          </p:cNvPr>
          <p:cNvSpPr txBox="1">
            <a:spLocks/>
          </p:cNvSpPr>
          <p:nvPr/>
        </p:nvSpPr>
        <p:spPr>
          <a:xfrm>
            <a:off x="3777010" y="7302618"/>
            <a:ext cx="289869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Cinquième partie de la présentation</a:t>
            </a:r>
          </a:p>
        </p:txBody>
      </p:sp>
      <p:sp>
        <p:nvSpPr>
          <p:cNvPr id="16" name="Graphique 21">
            <a:extLst>
              <a:ext uri="{FF2B5EF4-FFF2-40B4-BE49-F238E27FC236}">
                <a16:creationId xmlns:a16="http://schemas.microsoft.com/office/drawing/2014/main" id="{9271C177-AA8F-4B00-9E6B-33A99AFF02CD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80093" y="7393163"/>
            <a:ext cx="505269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24D2E402-AF7A-4E54-BA7D-D01421E1638B}"/>
              </a:ext>
            </a:extLst>
          </p:cNvPr>
          <p:cNvSpPr txBox="1">
            <a:spLocks/>
          </p:cNvSpPr>
          <p:nvPr/>
        </p:nvSpPr>
        <p:spPr>
          <a:xfrm>
            <a:off x="3777008" y="6044185"/>
            <a:ext cx="289869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Quatrième partie de la présentation</a:t>
            </a:r>
          </a:p>
        </p:txBody>
      </p:sp>
      <p:sp>
        <p:nvSpPr>
          <p:cNvPr id="19" name="Graphique 21">
            <a:extLst>
              <a:ext uri="{FF2B5EF4-FFF2-40B4-BE49-F238E27FC236}">
                <a16:creationId xmlns:a16="http://schemas.microsoft.com/office/drawing/2014/main" id="{F641D36F-54C6-4C61-B859-B40B7A576F2B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7" y="6126197"/>
            <a:ext cx="505267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21" name="object 3">
            <a:extLst>
              <a:ext uri="{FF2B5EF4-FFF2-40B4-BE49-F238E27FC236}">
                <a16:creationId xmlns:a16="http://schemas.microsoft.com/office/drawing/2014/main" id="{FE895A01-B9D6-4E01-B9A1-EBAEEBD38647}"/>
              </a:ext>
            </a:extLst>
          </p:cNvPr>
          <p:cNvSpPr txBox="1">
            <a:spLocks/>
          </p:cNvSpPr>
          <p:nvPr/>
        </p:nvSpPr>
        <p:spPr>
          <a:xfrm>
            <a:off x="3777009" y="4777249"/>
            <a:ext cx="27106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Troisième partie de la présentation</a:t>
            </a:r>
          </a:p>
        </p:txBody>
      </p:sp>
      <p:sp>
        <p:nvSpPr>
          <p:cNvPr id="22" name="Graphique 21">
            <a:extLst>
              <a:ext uri="{FF2B5EF4-FFF2-40B4-BE49-F238E27FC236}">
                <a16:creationId xmlns:a16="http://schemas.microsoft.com/office/drawing/2014/main" id="{3AFE0532-D84E-412C-AE6B-F770890BD3FF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6" y="4868744"/>
            <a:ext cx="505268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24" name="object 3">
            <a:extLst>
              <a:ext uri="{FF2B5EF4-FFF2-40B4-BE49-F238E27FC236}">
                <a16:creationId xmlns:a16="http://schemas.microsoft.com/office/drawing/2014/main" id="{C63B2CB1-5469-4313-9EAD-7B28F6C21E50}"/>
              </a:ext>
            </a:extLst>
          </p:cNvPr>
          <p:cNvSpPr txBox="1">
            <a:spLocks/>
          </p:cNvSpPr>
          <p:nvPr/>
        </p:nvSpPr>
        <p:spPr>
          <a:xfrm>
            <a:off x="3777009" y="3519788"/>
            <a:ext cx="27106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Deuxième partie de la présentation</a:t>
            </a:r>
          </a:p>
        </p:txBody>
      </p:sp>
      <p:sp>
        <p:nvSpPr>
          <p:cNvPr id="25" name="Graphique 21">
            <a:extLst>
              <a:ext uri="{FF2B5EF4-FFF2-40B4-BE49-F238E27FC236}">
                <a16:creationId xmlns:a16="http://schemas.microsoft.com/office/drawing/2014/main" id="{E18077F0-BD0B-42F1-BE3B-569189CECB04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6" y="3620762"/>
            <a:ext cx="505268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299D28FB-3DFD-4E1E-A0B5-171C047AC668}"/>
              </a:ext>
            </a:extLst>
          </p:cNvPr>
          <p:cNvSpPr txBox="1">
            <a:spLocks/>
          </p:cNvSpPr>
          <p:nvPr/>
        </p:nvSpPr>
        <p:spPr>
          <a:xfrm>
            <a:off x="3777009" y="2284502"/>
            <a:ext cx="27106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F0C3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914385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600" b="0">
                <a:solidFill>
                  <a:srgbClr val="092462"/>
                </a:solidFill>
                <a:latin typeface="Ubuntu Light" panose="020B0304030602030204" pitchFamily="34" charset="0"/>
              </a:rPr>
              <a:t>Première partie de la présentation</a:t>
            </a:r>
          </a:p>
        </p:txBody>
      </p:sp>
      <p:sp>
        <p:nvSpPr>
          <p:cNvPr id="28" name="Graphique 21">
            <a:extLst>
              <a:ext uri="{FF2B5EF4-FFF2-40B4-BE49-F238E27FC236}">
                <a16:creationId xmlns:a16="http://schemas.microsoft.com/office/drawing/2014/main" id="{E81A96CE-D2F6-494D-AFFD-380251632AC1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3174109" y="2375489"/>
            <a:ext cx="505268" cy="13951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38100" cap="flat">
            <a:solidFill>
              <a:srgbClr val="FCFCFF"/>
            </a:solidFill>
            <a:prstDash val="solid"/>
            <a:miter/>
          </a:ln>
        </p:spPr>
        <p:txBody>
          <a:bodyPr rtlCol="0" anchor="ctr"/>
          <a:lstStyle/>
          <a:p>
            <a:pPr defTabSz="914385">
              <a:defRPr/>
            </a:pPr>
            <a:endParaRPr lang="fr-FR" sz="1600">
              <a:solidFill>
                <a:srgbClr val="000000"/>
              </a:solidFill>
              <a:latin typeface="Ubuntu" panose="020B0504030602030204" pitchFamily="34" charset="0"/>
            </a:endParaRPr>
          </a:p>
        </p:txBody>
      </p:sp>
      <p:cxnSp>
        <p:nvCxnSpPr>
          <p:cNvPr id="29" name="Connecteur droit 24">
            <a:extLst>
              <a:ext uri="{FF2B5EF4-FFF2-40B4-BE49-F238E27FC236}">
                <a16:creationId xmlns:a16="http://schemas.microsoft.com/office/drawing/2014/main" id="{0E14154B-52FE-47EB-A72B-71192C6B028C}"/>
              </a:ext>
            </a:extLst>
          </p:cNvPr>
          <p:cNvCxnSpPr>
            <a:cxnSpLocks/>
          </p:cNvCxnSpPr>
          <p:nvPr userDrawn="1"/>
        </p:nvCxnSpPr>
        <p:spPr>
          <a:xfrm>
            <a:off x="2901806" y="21000"/>
            <a:ext cx="0" cy="986400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45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59259E-6 L -1.45833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5E68A08-F069-444B-AB70-B72B59AE53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0004" y="4957459"/>
            <a:ext cx="2034183" cy="2326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128586" indent="-128586">
              <a:buFontTx/>
              <a:buBlip>
                <a:blip r:embed="rId2"/>
              </a:buBlip>
              <a:defRPr lang="fr-FR" sz="1013" kern="1200">
                <a:solidFill>
                  <a:schemeClr val="accent1"/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Sous-titre section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0589655-D4B2-9A4A-8221-04D28E3D764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9885D5A-ACC2-2F4C-A12C-6DC36C071221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157AF-A66B-4F80-A48E-B75D368B8F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5066" y="4683187"/>
            <a:ext cx="2987873" cy="279307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 algn="ctr">
              <a:buNone/>
              <a:defRPr lang="fr-FR" sz="1350" b="1" kern="1200" cap="all" baseline="0" dirty="0">
                <a:ln w="12700">
                  <a:noFill/>
                </a:ln>
                <a:gradFill>
                  <a:gsLst>
                    <a:gs pos="45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latin typeface="Ubuntu Medium" panose="020B050403060203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NOM DE LA SECTION</a:t>
            </a:r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ED37EFF1-B269-470D-B082-6E0C137CA3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2" name="Graphique 21">
            <a:extLst>
              <a:ext uri="{FF2B5EF4-FFF2-40B4-BE49-F238E27FC236}">
                <a16:creationId xmlns:a16="http://schemas.microsoft.com/office/drawing/2014/main" id="{6D3ABFA5-79F8-4DB7-A0E1-05E13A29C269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F1BDBD8D-652D-43D4-B884-874CA68676F7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4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0589655-D4B2-9A4A-8221-04D28E3D764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9885D5A-ACC2-2F4C-A12C-6DC36C071221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458A3A-61D3-4362-9194-9693EA5D24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06461" y="2829634"/>
            <a:ext cx="3317736" cy="57349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675"/>
              </a:spcAft>
              <a:buFontTx/>
              <a:buNone/>
              <a:defRPr sz="1350">
                <a:solidFill>
                  <a:schemeClr val="accent1"/>
                </a:solidFill>
                <a:latin typeface="Ubuntu Medium" panose="020B0604020202020204" charset="0"/>
              </a:defRPr>
            </a:lvl1pPr>
            <a:lvl2pPr marL="121498" indent="-128586">
              <a:spcBef>
                <a:spcPts val="450"/>
              </a:spcBef>
              <a:buFontTx/>
              <a:buBlip>
                <a:blip r:embed="rId2"/>
              </a:buBlip>
              <a:defRPr sz="1013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EBC60-7E07-481E-B1A7-6F2333CD80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1956" y="2071582"/>
            <a:ext cx="2290667" cy="7137926"/>
          </a:xfrm>
          <a:custGeom>
            <a:avLst/>
            <a:gdLst>
              <a:gd name="connsiteX0" fmla="*/ 678730 w 4072297"/>
              <a:gd name="connsiteY0" fmla="*/ 0 h 4941641"/>
              <a:gd name="connsiteX1" fmla="*/ 4072297 w 4072297"/>
              <a:gd name="connsiteY1" fmla="*/ 0 h 4941641"/>
              <a:gd name="connsiteX2" fmla="*/ 4072297 w 4072297"/>
              <a:gd name="connsiteY2" fmla="*/ 4262911 h 4941641"/>
              <a:gd name="connsiteX3" fmla="*/ 3393567 w 4072297"/>
              <a:gd name="connsiteY3" fmla="*/ 4941641 h 4941641"/>
              <a:gd name="connsiteX4" fmla="*/ 0 w 4072297"/>
              <a:gd name="connsiteY4" fmla="*/ 4941641 h 4941641"/>
              <a:gd name="connsiteX5" fmla="*/ 0 w 4072297"/>
              <a:gd name="connsiteY5" fmla="*/ 678730 h 4941641"/>
              <a:gd name="connsiteX6" fmla="*/ 678730 w 4072297"/>
              <a:gd name="connsiteY6" fmla="*/ 0 h 494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2297" h="4941641">
                <a:moveTo>
                  <a:pt x="678730" y="0"/>
                </a:moveTo>
                <a:lnTo>
                  <a:pt x="4072297" y="0"/>
                </a:lnTo>
                <a:lnTo>
                  <a:pt x="4072297" y="4262911"/>
                </a:lnTo>
                <a:cubicBezTo>
                  <a:pt x="4072297" y="4637763"/>
                  <a:pt x="3768419" y="4941641"/>
                  <a:pt x="3393567" y="4941641"/>
                </a:cubicBezTo>
                <a:lnTo>
                  <a:pt x="0" y="4941641"/>
                </a:lnTo>
                <a:lnTo>
                  <a:pt x="0" y="678730"/>
                </a:lnTo>
                <a:cubicBezTo>
                  <a:pt x="0" y="303878"/>
                  <a:pt x="303878" y="0"/>
                  <a:pt x="67873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619"/>
            </a:lvl1pPr>
          </a:lstStyle>
          <a:p>
            <a:endParaRPr lang="fr-FR"/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5C86FAB3-8F01-44A8-98D7-ECAEE1E242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1" name="Graphique 21">
            <a:extLst>
              <a:ext uri="{FF2B5EF4-FFF2-40B4-BE49-F238E27FC236}">
                <a16:creationId xmlns:a16="http://schemas.microsoft.com/office/drawing/2014/main" id="{175C520C-4B17-4CE6-82F5-320DD8789C08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910B5F96-DCBB-4EAC-B175-41FC63B75F06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562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94C270CA-2FC5-4930-8F6D-20E940992B1E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4" name="Connecteur droit 2">
            <a:extLst>
              <a:ext uri="{FF2B5EF4-FFF2-40B4-BE49-F238E27FC236}">
                <a16:creationId xmlns:a16="http://schemas.microsoft.com/office/drawing/2014/main" id="{F6232C45-CF65-4381-A463-7DDB60078079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B92ACB93-0BBA-4BB6-BD57-6D7E9924FA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1880" y="2418830"/>
            <a:ext cx="4377301" cy="216982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128586" indent="-128586">
              <a:buFontTx/>
              <a:buBlip>
                <a:blip r:embed="rId2"/>
              </a:buBlip>
              <a:defRPr sz="900">
                <a:solidFill>
                  <a:schemeClr val="accent1"/>
                </a:solidFill>
                <a:latin typeface="Ubuntu Medium" panose="020B0604020202020204" charset="0"/>
              </a:defRPr>
            </a:lvl1pPr>
            <a:lvl2pPr marL="257171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51305A90-B3EB-490F-8B93-0A4E6C4226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0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contenu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94C270CA-2FC5-4930-8F6D-20E940992B1E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4" name="Connecteur droit 2">
            <a:extLst>
              <a:ext uri="{FF2B5EF4-FFF2-40B4-BE49-F238E27FC236}">
                <a16:creationId xmlns:a16="http://schemas.microsoft.com/office/drawing/2014/main" id="{F6232C45-CF65-4381-A463-7DDB60078079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3">
            <a:extLst>
              <a:ext uri="{FF2B5EF4-FFF2-40B4-BE49-F238E27FC236}">
                <a16:creationId xmlns:a16="http://schemas.microsoft.com/office/drawing/2014/main" id="{F4538B0B-CA9C-4D93-8954-4646CFFB9DB5}"/>
              </a:ext>
            </a:extLst>
          </p:cNvPr>
          <p:cNvCxnSpPr>
            <a:cxnSpLocks/>
          </p:cNvCxnSpPr>
          <p:nvPr userDrawn="1"/>
        </p:nvCxnSpPr>
        <p:spPr>
          <a:xfrm>
            <a:off x="2496973" y="250347"/>
            <a:ext cx="0" cy="421313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C85CAE5-15F1-43A8-9439-4D7353E2B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530" y="274262"/>
            <a:ext cx="3994125" cy="24814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125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6798882-3941-46C4-8577-F5F45F002C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1880" y="2300594"/>
            <a:ext cx="4377301" cy="21698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128586" indent="-128586">
              <a:buFontTx/>
              <a:buBlip>
                <a:blip r:embed="rId2"/>
              </a:buBlip>
              <a:defRPr sz="900">
                <a:solidFill>
                  <a:schemeClr val="accent1"/>
                </a:solidFill>
                <a:latin typeface="Ubuntu Medium" panose="020B0604020202020204" charset="0"/>
              </a:defRPr>
            </a:lvl1pPr>
            <a:lvl2pPr marL="257171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D7004556-D6A7-4979-A7C5-19C30FD13B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1" name="Graphique 21">
            <a:extLst>
              <a:ext uri="{FF2B5EF4-FFF2-40B4-BE49-F238E27FC236}">
                <a16:creationId xmlns:a16="http://schemas.microsoft.com/office/drawing/2014/main" id="{E0E4171E-FFF7-4AAB-AC6F-FC30A816EAD2}"/>
              </a:ext>
            </a:extLst>
          </p:cNvPr>
          <p:cNvSpPr>
            <a:spLocks noChangeAspect="1"/>
          </p:cNvSpPr>
          <p:nvPr userDrawn="1"/>
        </p:nvSpPr>
        <p:spPr>
          <a:xfrm rot="14625068" flipH="1">
            <a:off x="-355171" y="4148426"/>
            <a:ext cx="6377152" cy="1760827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rgbClr val="F0F1F7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3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buntu" panose="020B05040306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64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blan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raphique 21">
            <a:extLst>
              <a:ext uri="{FF2B5EF4-FFF2-40B4-BE49-F238E27FC236}">
                <a16:creationId xmlns:a16="http://schemas.microsoft.com/office/drawing/2014/main" id="{2FAE898A-69DB-4FC2-822A-3E64D686C9A1}"/>
              </a:ext>
            </a:extLst>
          </p:cNvPr>
          <p:cNvSpPr>
            <a:spLocks noChangeAspect="1"/>
          </p:cNvSpPr>
          <p:nvPr userDrawn="1"/>
        </p:nvSpPr>
        <p:spPr>
          <a:xfrm rot="14625068" flipH="1">
            <a:off x="-189253" y="4329362"/>
            <a:ext cx="6377152" cy="1760827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rgbClr val="F0F1F7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5" name="Graphique 21">
            <a:extLst>
              <a:ext uri="{FF2B5EF4-FFF2-40B4-BE49-F238E27FC236}">
                <a16:creationId xmlns:a16="http://schemas.microsoft.com/office/drawing/2014/main" id="{CF65959E-EAB2-44F7-A978-5E7406C4D8B0}"/>
              </a:ext>
            </a:extLst>
          </p:cNvPr>
          <p:cNvSpPr>
            <a:spLocks noChangeAspect="1"/>
          </p:cNvSpPr>
          <p:nvPr userDrawn="1"/>
        </p:nvSpPr>
        <p:spPr>
          <a:xfrm rot="14625068" flipH="1">
            <a:off x="835293" y="4694551"/>
            <a:ext cx="2219555" cy="612852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rgbClr val="D91F4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E8FD7AFE-2C90-42CD-B3A5-296A3114F73B}"/>
              </a:ext>
            </a:extLst>
          </p:cNvPr>
          <p:cNvSpPr txBox="1"/>
          <p:nvPr userDrawn="1"/>
        </p:nvSpPr>
        <p:spPr>
          <a:xfrm>
            <a:off x="6458219" y="8994642"/>
            <a:ext cx="217487" cy="4297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BE1811"/>
                </a:solidFill>
                <a:latin typeface="Montserrat Light" panose="00000400000000000000" pitchFamily="50" charset="0"/>
                <a:ea typeface="Roboto Light" panose="02000000000000000000" pitchFamily="2" charset="0"/>
              </a:defRPr>
            </a:lvl1pPr>
          </a:lstStyle>
          <a:p>
            <a:fld id="{8B86D909-F2F8-4F2B-9669-9225C59A19F4}" type="slidenum">
              <a:rPr lang="fr-FR" sz="731">
                <a:solidFill>
                  <a:schemeClr val="accent1"/>
                </a:solidFill>
                <a:latin typeface="Ubuntu Light" panose="020B0304030602030204" pitchFamily="34" charset="0"/>
              </a:rPr>
              <a:pPr/>
              <a:t>‹N°›</a:t>
            </a:fld>
            <a:endParaRPr lang="fr-FR" sz="731">
              <a:solidFill>
                <a:schemeClr val="accent1"/>
              </a:solidFill>
              <a:latin typeface="Ubuntu Light" panose="020B0304030602030204" pitchFamily="34" charset="0"/>
            </a:endParaRPr>
          </a:p>
        </p:txBody>
      </p:sp>
      <p:cxnSp>
        <p:nvCxnSpPr>
          <p:cNvPr id="4" name="Connecteur droit 2">
            <a:extLst>
              <a:ext uri="{FF2B5EF4-FFF2-40B4-BE49-F238E27FC236}">
                <a16:creationId xmlns:a16="http://schemas.microsoft.com/office/drawing/2014/main" id="{E4443B20-80D0-4769-AE2F-D5B451B8D9DC}"/>
              </a:ext>
            </a:extLst>
          </p:cNvPr>
          <p:cNvCxnSpPr>
            <a:cxnSpLocks/>
          </p:cNvCxnSpPr>
          <p:nvPr userDrawn="1"/>
        </p:nvCxnSpPr>
        <p:spPr>
          <a:xfrm>
            <a:off x="6224196" y="9209506"/>
            <a:ext cx="202500" cy="0"/>
          </a:xfrm>
          <a:prstGeom prst="line">
            <a:avLst/>
          </a:prstGeom>
          <a:ln w="444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FC79B09-89A6-43B1-BFA7-3EB39DA994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40557" y="4436230"/>
            <a:ext cx="2850177" cy="77354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>
              <a:buNone/>
              <a:defRPr lang="fr-FR" sz="1800" b="1" kern="1200" cap="all" baseline="0" dirty="0">
                <a:ln w="12700">
                  <a:noFill/>
                </a:ln>
                <a:gradFill>
                  <a:gsLst>
                    <a:gs pos="45000">
                      <a:schemeClr val="accent2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latin typeface="Ubuntu Medium" panose="020B050403060203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10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4CFCCB0E-B755-43B1-93A7-681F15BD6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0" y="274261"/>
            <a:ext cx="1968759" cy="452208"/>
          </a:xfrm>
          <a:prstGeom prst="rect">
            <a:avLst/>
          </a:prstGeom>
        </p:spPr>
      </p:pic>
      <p:sp>
        <p:nvSpPr>
          <p:cNvPr id="12" name="Graphique 21">
            <a:extLst>
              <a:ext uri="{FF2B5EF4-FFF2-40B4-BE49-F238E27FC236}">
                <a16:creationId xmlns:a16="http://schemas.microsoft.com/office/drawing/2014/main" id="{0FD8623D-93A4-4107-88A1-D55C11597779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-394722" y="484884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  <p:sp>
        <p:nvSpPr>
          <p:cNvPr id="13" name="Graphique 21">
            <a:extLst>
              <a:ext uri="{FF2B5EF4-FFF2-40B4-BE49-F238E27FC236}">
                <a16:creationId xmlns:a16="http://schemas.microsoft.com/office/drawing/2014/main" id="{783673A2-A0D4-41B6-A5AA-9F41B407A931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566962" y="4862750"/>
            <a:ext cx="651902" cy="180000"/>
          </a:xfrm>
          <a:custGeom>
            <a:avLst/>
            <a:gdLst>
              <a:gd name="connsiteX0" fmla="*/ 556811 w 556811"/>
              <a:gd name="connsiteY0" fmla="*/ 153745 h 153744"/>
              <a:gd name="connsiteX1" fmla="*/ 215185 w 556811"/>
              <a:gd name="connsiteY1" fmla="*/ 153745 h 153744"/>
              <a:gd name="connsiteX2" fmla="*/ 0 w 556811"/>
              <a:gd name="connsiteY2" fmla="*/ 0 h 153744"/>
              <a:gd name="connsiteX3" fmla="*/ 341626 w 556811"/>
              <a:gd name="connsiteY3" fmla="*/ 0 h 153744"/>
              <a:gd name="connsiteX4" fmla="*/ 556811 w 556811"/>
              <a:gd name="connsiteY4" fmla="*/ 153745 h 15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11" h="153744">
                <a:moveTo>
                  <a:pt x="556811" y="153745"/>
                </a:moveTo>
                <a:lnTo>
                  <a:pt x="215185" y="153745"/>
                </a:lnTo>
                <a:cubicBezTo>
                  <a:pt x="58153" y="153745"/>
                  <a:pt x="41200" y="76917"/>
                  <a:pt x="0" y="0"/>
                </a:cubicBezTo>
                <a:lnTo>
                  <a:pt x="341626" y="0"/>
                </a:lnTo>
                <a:cubicBezTo>
                  <a:pt x="498658" y="0"/>
                  <a:pt x="515611" y="76828"/>
                  <a:pt x="556811" y="153745"/>
                </a:cubicBezTo>
                <a:close/>
              </a:path>
            </a:pathLst>
          </a:custGeom>
          <a:solidFill>
            <a:schemeClr val="accent2"/>
          </a:solidFill>
          <a:ln w="9364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1801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6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481E-6 2.30769E-6 L -4.81481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08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defTabSz="91438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8" indent="-228598" algn="l" defTabSz="914385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0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1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5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6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8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751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2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134" indent="-228598" algn="l" defTabSz="91438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93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85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8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70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1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3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6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9" algn="l" defTabSz="91438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orient="horz" pos="3120">
          <p15:clr>
            <a:srgbClr val="F26B43"/>
          </p15:clr>
        </p15:guide>
        <p15:guide id="17" pos="2160">
          <p15:clr>
            <a:srgbClr val="F26B43"/>
          </p15:clr>
        </p15:guide>
        <p15:guide id="18" pos="680">
          <p15:clr>
            <a:srgbClr val="F26B43"/>
          </p15:clr>
        </p15:guide>
        <p15:guide id="19" pos="476">
          <p15:clr>
            <a:srgbClr val="F26B43"/>
          </p15:clr>
        </p15:guide>
        <p15:guide id="20" pos="1956">
          <p15:clr>
            <a:srgbClr val="F26B43"/>
          </p15:clr>
        </p15:guide>
        <p15:guide id="21" pos="2364">
          <p15:clr>
            <a:srgbClr val="F26B43"/>
          </p15:clr>
        </p15:guide>
        <p15:guide id="22" pos="3640">
          <p15:clr>
            <a:srgbClr val="F26B43"/>
          </p15:clr>
        </p15:guide>
        <p15:guide id="23" pos="3843">
          <p15:clr>
            <a:srgbClr val="F26B43"/>
          </p15:clr>
        </p15:guide>
        <p15:guide id="24" orient="horz" pos="728">
          <p15:clr>
            <a:srgbClr val="F26B43"/>
          </p15:clr>
        </p15:guide>
        <p15:guide id="25" orient="horz" pos="4885">
          <p15:clr>
            <a:srgbClr val="F26B43"/>
          </p15:clr>
        </p15:guide>
        <p15:guide id="26" orient="horz" pos="5512">
          <p15:clr>
            <a:srgbClr val="F26B43"/>
          </p15:clr>
        </p15:guide>
        <p15:guide id="27" orient="horz" pos="1351">
          <p15:clr>
            <a:srgbClr val="F26B43"/>
          </p15:clr>
        </p15:guide>
        <p15:guide id="28" pos="271">
          <p15:clr>
            <a:srgbClr val="F26B43"/>
          </p15:clr>
        </p15:guide>
        <p15:guide id="29" pos="40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essources.anap.fr/numerique/publication/2796-kit-deploiement-du-dui-en-esm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122CB5-8775-44C7-85AE-387955ECC1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567" y="829000"/>
            <a:ext cx="5748867" cy="279307"/>
          </a:xfrm>
        </p:spPr>
        <p:txBody>
          <a:bodyPr/>
          <a:lstStyle/>
          <a:p>
            <a:r>
              <a:rPr lang="fr-FR">
                <a:latin typeface="Arial" panose="020B0604020202020204" pitchFamily="34" charset="0"/>
              </a:rPr>
              <a:t>Processus métiers de GESTION DU CIRCUIT MÉDICAMENT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Brique fonctionnelle Gestion du circuit médicament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78C0BB8-58DD-43D7-8032-C058F629F876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ZoneTexte 168">
            <a:extLst>
              <a:ext uri="{FF2B5EF4-FFF2-40B4-BE49-F238E27FC236}">
                <a16:creationId xmlns:a16="http://schemas.microsoft.com/office/drawing/2014/main" id="{79D63C4D-9A01-498C-BB2E-DB8ECED444E6}"/>
              </a:ext>
            </a:extLst>
          </p:cNvPr>
          <p:cNvSpPr txBox="1"/>
          <p:nvPr/>
        </p:nvSpPr>
        <p:spPr>
          <a:xfrm>
            <a:off x="2188184" y="4476381"/>
            <a:ext cx="27251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à réaliser dans le DUI</a:t>
            </a:r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A2DAFEBF-95FC-4477-8CD6-E402D81ED12E}"/>
              </a:ext>
            </a:extLst>
          </p:cNvPr>
          <p:cNvSpPr txBox="1"/>
          <p:nvPr/>
        </p:nvSpPr>
        <p:spPr>
          <a:xfrm>
            <a:off x="5250233" y="4463311"/>
            <a:ext cx="129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Utilisateurs clés</a:t>
            </a:r>
          </a:p>
        </p:txBody>
      </p:sp>
      <p:cxnSp>
        <p:nvCxnSpPr>
          <p:cNvPr id="172" name="Connecteur droit 285">
            <a:extLst>
              <a:ext uri="{FF2B5EF4-FFF2-40B4-BE49-F238E27FC236}">
                <a16:creationId xmlns:a16="http://schemas.microsoft.com/office/drawing/2014/main" id="{8179B3A4-17A9-42F7-B6DF-FAA0FFF73F08}"/>
              </a:ext>
            </a:extLst>
          </p:cNvPr>
          <p:cNvCxnSpPr>
            <a:cxnSpLocks/>
          </p:cNvCxnSpPr>
          <p:nvPr/>
        </p:nvCxnSpPr>
        <p:spPr>
          <a:xfrm>
            <a:off x="2188183" y="4753245"/>
            <a:ext cx="2725200" cy="0"/>
          </a:xfrm>
          <a:prstGeom prst="line">
            <a:avLst/>
          </a:prstGeom>
          <a:ln w="28575">
            <a:solidFill>
              <a:schemeClr val="accent4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285">
            <a:extLst>
              <a:ext uri="{FF2B5EF4-FFF2-40B4-BE49-F238E27FC236}">
                <a16:creationId xmlns:a16="http://schemas.microsoft.com/office/drawing/2014/main" id="{9322BE51-66EF-4E17-ACF5-0156BFFC422F}"/>
              </a:ext>
            </a:extLst>
          </p:cNvPr>
          <p:cNvCxnSpPr>
            <a:cxnSpLocks/>
          </p:cNvCxnSpPr>
          <p:nvPr/>
        </p:nvCxnSpPr>
        <p:spPr>
          <a:xfrm>
            <a:off x="5312452" y="4753245"/>
            <a:ext cx="1224000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0A70FBD-8A11-44A9-BDF7-DBC497D6C6BA}"/>
              </a:ext>
            </a:extLst>
          </p:cNvPr>
          <p:cNvSpPr/>
          <p:nvPr/>
        </p:nvSpPr>
        <p:spPr>
          <a:xfrm>
            <a:off x="183015" y="2454410"/>
            <a:ext cx="6483151" cy="1156868"/>
          </a:xfrm>
          <a:prstGeom prst="rect">
            <a:avLst/>
          </a:prstGeom>
          <a:solidFill>
            <a:srgbClr val="FDF1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marL="0" marR="0" lvl="0" indent="0" algn="just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circuit du médicament recouvre l’ensemble des étapes depuis la prescription jusqu’à l’administration à la personne accompagnée.</a:t>
            </a:r>
            <a:endParaRPr lang="fr-FR" sz="10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circuit lorsqu’il est informatisé est souvent perçu au départ par les professionnels comme lourd à gérer, car prenant plus de temps en raison des saisies à réaliser.</a:t>
            </a:r>
          </a:p>
          <a:p>
            <a:pPr marL="0" marR="0" lvl="0" indent="0" algn="just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est donc important d’échanger avec les professionnels sur le besoin de sécurisation et de proposer des approches permettant de trouver un bénéfice à l’informatisation du circuit du médicament (ex : protocolisation).</a:t>
            </a:r>
          </a:p>
        </p:txBody>
      </p:sp>
      <p:cxnSp>
        <p:nvCxnSpPr>
          <p:cNvPr id="163" name="Connecteur droit 285">
            <a:extLst>
              <a:ext uri="{FF2B5EF4-FFF2-40B4-BE49-F238E27FC236}">
                <a16:creationId xmlns:a16="http://schemas.microsoft.com/office/drawing/2014/main" id="{B8E937C6-1A3F-4853-A8C8-A51BAB404EB8}"/>
              </a:ext>
            </a:extLst>
          </p:cNvPr>
          <p:cNvCxnSpPr>
            <a:cxnSpLocks/>
          </p:cNvCxnSpPr>
          <p:nvPr/>
        </p:nvCxnSpPr>
        <p:spPr>
          <a:xfrm>
            <a:off x="184590" y="2340937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>
            <a:extLst>
              <a:ext uri="{FF2B5EF4-FFF2-40B4-BE49-F238E27FC236}">
                <a16:creationId xmlns:a16="http://schemas.microsoft.com/office/drawing/2014/main" id="{FD9C4DA4-B547-406D-9758-D1109DAFB292}"/>
              </a:ext>
            </a:extLst>
          </p:cNvPr>
          <p:cNvSpPr/>
          <p:nvPr/>
        </p:nvSpPr>
        <p:spPr>
          <a:xfrm>
            <a:off x="355599" y="2010869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 dirty="0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synthèse</a:t>
            </a:r>
          </a:p>
        </p:txBody>
      </p:sp>
      <p:grpSp>
        <p:nvGrpSpPr>
          <p:cNvPr id="254" name="Groupe 26">
            <a:extLst>
              <a:ext uri="{FF2B5EF4-FFF2-40B4-BE49-F238E27FC236}">
                <a16:creationId xmlns:a16="http://schemas.microsoft.com/office/drawing/2014/main" id="{4EE7791F-7242-4C9F-9FD0-519F726DAC43}"/>
              </a:ext>
            </a:extLst>
          </p:cNvPr>
          <p:cNvGrpSpPr>
            <a:grpSpLocks noChangeAspect="1"/>
          </p:cNvGrpSpPr>
          <p:nvPr/>
        </p:nvGrpSpPr>
        <p:grpSpPr>
          <a:xfrm>
            <a:off x="164433" y="1978659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56" name="Ellipse 30">
              <a:extLst>
                <a:ext uri="{FF2B5EF4-FFF2-40B4-BE49-F238E27FC236}">
                  <a16:creationId xmlns:a16="http://schemas.microsoft.com/office/drawing/2014/main" id="{C64C3294-5B22-4B35-83FB-ACB10370535E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7" name="Groupe 33">
              <a:extLst>
                <a:ext uri="{FF2B5EF4-FFF2-40B4-BE49-F238E27FC236}">
                  <a16:creationId xmlns:a16="http://schemas.microsoft.com/office/drawing/2014/main" id="{3517C3D2-0922-4D4F-AAF3-2454F28148E3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58" name="Connecteur droit 34">
                <a:extLst>
                  <a:ext uri="{FF2B5EF4-FFF2-40B4-BE49-F238E27FC236}">
                    <a16:creationId xmlns:a16="http://schemas.microsoft.com/office/drawing/2014/main" id="{A7785B1B-6B75-4BEF-B62E-3428A31EA8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35">
                <a:extLst>
                  <a:ext uri="{FF2B5EF4-FFF2-40B4-BE49-F238E27FC236}">
                    <a16:creationId xmlns:a16="http://schemas.microsoft.com/office/drawing/2014/main" id="{C0D1CD6F-7836-45A4-89B5-0607D9C4888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0" name="Gruppieren 57">
            <a:extLst>
              <a:ext uri="{FF2B5EF4-FFF2-40B4-BE49-F238E27FC236}">
                <a16:creationId xmlns:a16="http://schemas.microsoft.com/office/drawing/2014/main" id="{7668B31F-4663-49D6-8715-B88DDBFB941B}"/>
              </a:ext>
            </a:extLst>
          </p:cNvPr>
          <p:cNvGrpSpPr>
            <a:grpSpLocks noChangeAspect="1"/>
          </p:cNvGrpSpPr>
          <p:nvPr/>
        </p:nvGrpSpPr>
        <p:grpSpPr>
          <a:xfrm>
            <a:off x="6341092" y="1988226"/>
            <a:ext cx="304977" cy="288001"/>
            <a:chOff x="-257176" y="1317626"/>
            <a:chExt cx="1654176" cy="1562100"/>
          </a:xfrm>
          <a:solidFill>
            <a:srgbClr val="D91F41"/>
          </a:solidFill>
        </p:grpSpPr>
        <p:sp>
          <p:nvSpPr>
            <p:cNvPr id="261" name="Freeform 42">
              <a:extLst>
                <a:ext uri="{FF2B5EF4-FFF2-40B4-BE49-F238E27FC236}">
                  <a16:creationId xmlns:a16="http://schemas.microsoft.com/office/drawing/2014/main" id="{8447C824-5532-44B0-AD54-0C4ABE893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7176" y="1317626"/>
              <a:ext cx="852488" cy="674688"/>
            </a:xfrm>
            <a:custGeom>
              <a:avLst/>
              <a:gdLst>
                <a:gd name="T0" fmla="*/ 79 w 200"/>
                <a:gd name="T1" fmla="*/ 113 h 158"/>
                <a:gd name="T2" fmla="*/ 95 w 200"/>
                <a:gd name="T3" fmla="*/ 130 h 158"/>
                <a:gd name="T4" fmla="*/ 87 w 200"/>
                <a:gd name="T5" fmla="*/ 144 h 158"/>
                <a:gd name="T6" fmla="*/ 85 w 200"/>
                <a:gd name="T7" fmla="*/ 148 h 158"/>
                <a:gd name="T8" fmla="*/ 85 w 200"/>
                <a:gd name="T9" fmla="*/ 153 h 158"/>
                <a:gd name="T10" fmla="*/ 87 w 200"/>
                <a:gd name="T11" fmla="*/ 156 h 158"/>
                <a:gd name="T12" fmla="*/ 90 w 200"/>
                <a:gd name="T13" fmla="*/ 158 h 158"/>
                <a:gd name="T14" fmla="*/ 147 w 200"/>
                <a:gd name="T15" fmla="*/ 158 h 158"/>
                <a:gd name="T16" fmla="*/ 158 w 200"/>
                <a:gd name="T17" fmla="*/ 147 h 158"/>
                <a:gd name="T18" fmla="*/ 158 w 200"/>
                <a:gd name="T19" fmla="*/ 99 h 158"/>
                <a:gd name="T20" fmla="*/ 174 w 200"/>
                <a:gd name="T21" fmla="*/ 105 h 158"/>
                <a:gd name="T22" fmla="*/ 200 w 200"/>
                <a:gd name="T23" fmla="*/ 79 h 158"/>
                <a:gd name="T24" fmla="*/ 174 w 200"/>
                <a:gd name="T25" fmla="*/ 53 h 158"/>
                <a:gd name="T26" fmla="*/ 158 w 200"/>
                <a:gd name="T27" fmla="*/ 58 h 158"/>
                <a:gd name="T28" fmla="*/ 158 w 200"/>
                <a:gd name="T29" fmla="*/ 10 h 158"/>
                <a:gd name="T30" fmla="*/ 147 w 200"/>
                <a:gd name="T31" fmla="*/ 0 h 158"/>
                <a:gd name="T32" fmla="*/ 10 w 200"/>
                <a:gd name="T33" fmla="*/ 0 h 158"/>
                <a:gd name="T34" fmla="*/ 0 w 200"/>
                <a:gd name="T35" fmla="*/ 10 h 158"/>
                <a:gd name="T36" fmla="*/ 0 w 200"/>
                <a:gd name="T37" fmla="*/ 147 h 158"/>
                <a:gd name="T38" fmla="*/ 10 w 200"/>
                <a:gd name="T39" fmla="*/ 158 h 158"/>
                <a:gd name="T40" fmla="*/ 68 w 200"/>
                <a:gd name="T41" fmla="*/ 158 h 158"/>
                <a:gd name="T42" fmla="*/ 71 w 200"/>
                <a:gd name="T43" fmla="*/ 156 h 158"/>
                <a:gd name="T44" fmla="*/ 73 w 200"/>
                <a:gd name="T45" fmla="*/ 153 h 158"/>
                <a:gd name="T46" fmla="*/ 72 w 200"/>
                <a:gd name="T47" fmla="*/ 148 h 158"/>
                <a:gd name="T48" fmla="*/ 70 w 200"/>
                <a:gd name="T49" fmla="*/ 144 h 158"/>
                <a:gd name="T50" fmla="*/ 62 w 200"/>
                <a:gd name="T51" fmla="*/ 130 h 158"/>
                <a:gd name="T52" fmla="*/ 79 w 200"/>
                <a:gd name="T53" fmla="*/ 113 h 158"/>
                <a:gd name="T54" fmla="*/ 53 w 200"/>
                <a:gd name="T55" fmla="*/ 130 h 158"/>
                <a:gd name="T56" fmla="*/ 60 w 200"/>
                <a:gd name="T57" fmla="*/ 148 h 158"/>
                <a:gd name="T58" fmla="*/ 10 w 200"/>
                <a:gd name="T59" fmla="*/ 148 h 158"/>
                <a:gd name="T60" fmla="*/ 9 w 200"/>
                <a:gd name="T61" fmla="*/ 147 h 158"/>
                <a:gd name="T62" fmla="*/ 9 w 200"/>
                <a:gd name="T63" fmla="*/ 10 h 158"/>
                <a:gd name="T64" fmla="*/ 10 w 200"/>
                <a:gd name="T65" fmla="*/ 9 h 158"/>
                <a:gd name="T66" fmla="*/ 147 w 200"/>
                <a:gd name="T67" fmla="*/ 9 h 158"/>
                <a:gd name="T68" fmla="*/ 148 w 200"/>
                <a:gd name="T69" fmla="*/ 10 h 158"/>
                <a:gd name="T70" fmla="*/ 148 w 200"/>
                <a:gd name="T71" fmla="*/ 68 h 158"/>
                <a:gd name="T72" fmla="*/ 150 w 200"/>
                <a:gd name="T73" fmla="*/ 71 h 158"/>
                <a:gd name="T74" fmla="*/ 153 w 200"/>
                <a:gd name="T75" fmla="*/ 72 h 158"/>
                <a:gd name="T76" fmla="*/ 156 w 200"/>
                <a:gd name="T77" fmla="*/ 72 h 158"/>
                <a:gd name="T78" fmla="*/ 160 w 200"/>
                <a:gd name="T79" fmla="*/ 70 h 158"/>
                <a:gd name="T80" fmla="*/ 174 w 200"/>
                <a:gd name="T81" fmla="*/ 62 h 158"/>
                <a:gd name="T82" fmla="*/ 191 w 200"/>
                <a:gd name="T83" fmla="*/ 79 h 158"/>
                <a:gd name="T84" fmla="*/ 174 w 200"/>
                <a:gd name="T85" fmla="*/ 95 h 158"/>
                <a:gd name="T86" fmla="*/ 160 w 200"/>
                <a:gd name="T87" fmla="*/ 87 h 158"/>
                <a:gd name="T88" fmla="*/ 156 w 200"/>
                <a:gd name="T89" fmla="*/ 85 h 158"/>
                <a:gd name="T90" fmla="*/ 153 w 200"/>
                <a:gd name="T91" fmla="*/ 85 h 158"/>
                <a:gd name="T92" fmla="*/ 150 w 200"/>
                <a:gd name="T93" fmla="*/ 86 h 158"/>
                <a:gd name="T94" fmla="*/ 148 w 200"/>
                <a:gd name="T95" fmla="*/ 90 h 158"/>
                <a:gd name="T96" fmla="*/ 148 w 200"/>
                <a:gd name="T97" fmla="*/ 147 h 158"/>
                <a:gd name="T98" fmla="*/ 147 w 200"/>
                <a:gd name="T99" fmla="*/ 148 h 158"/>
                <a:gd name="T100" fmla="*/ 98 w 200"/>
                <a:gd name="T101" fmla="*/ 148 h 158"/>
                <a:gd name="T102" fmla="*/ 105 w 200"/>
                <a:gd name="T103" fmla="*/ 130 h 158"/>
                <a:gd name="T104" fmla="*/ 79 w 200"/>
                <a:gd name="T105" fmla="*/ 104 h 158"/>
                <a:gd name="T106" fmla="*/ 53 w 200"/>
                <a:gd name="T107" fmla="*/ 13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58">
                  <a:moveTo>
                    <a:pt x="79" y="113"/>
                  </a:moveTo>
                  <a:cubicBezTo>
                    <a:pt x="88" y="113"/>
                    <a:pt x="95" y="121"/>
                    <a:pt x="95" y="130"/>
                  </a:cubicBezTo>
                  <a:cubicBezTo>
                    <a:pt x="95" y="136"/>
                    <a:pt x="92" y="141"/>
                    <a:pt x="87" y="144"/>
                  </a:cubicBezTo>
                  <a:cubicBezTo>
                    <a:pt x="86" y="145"/>
                    <a:pt x="85" y="147"/>
                    <a:pt x="85" y="148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5" y="154"/>
                    <a:pt x="86" y="156"/>
                    <a:pt x="87" y="156"/>
                  </a:cubicBezTo>
                  <a:cubicBezTo>
                    <a:pt x="87" y="157"/>
                    <a:pt x="89" y="158"/>
                    <a:pt x="90" y="158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53" y="158"/>
                    <a:pt x="158" y="153"/>
                    <a:pt x="158" y="147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62" y="103"/>
                    <a:pt x="168" y="105"/>
                    <a:pt x="174" y="105"/>
                  </a:cubicBezTo>
                  <a:cubicBezTo>
                    <a:pt x="188" y="105"/>
                    <a:pt x="200" y="93"/>
                    <a:pt x="200" y="79"/>
                  </a:cubicBezTo>
                  <a:cubicBezTo>
                    <a:pt x="200" y="64"/>
                    <a:pt x="188" y="53"/>
                    <a:pt x="174" y="53"/>
                  </a:cubicBezTo>
                  <a:cubicBezTo>
                    <a:pt x="168" y="53"/>
                    <a:pt x="162" y="54"/>
                    <a:pt x="158" y="58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4"/>
                    <a:pt x="153" y="0"/>
                    <a:pt x="14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3"/>
                    <a:pt x="5" y="158"/>
                    <a:pt x="10" y="158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69" y="158"/>
                    <a:pt x="70" y="157"/>
                    <a:pt x="71" y="156"/>
                  </a:cubicBezTo>
                  <a:cubicBezTo>
                    <a:pt x="72" y="156"/>
                    <a:pt x="73" y="154"/>
                    <a:pt x="73" y="15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47"/>
                    <a:pt x="72" y="145"/>
                    <a:pt x="70" y="144"/>
                  </a:cubicBezTo>
                  <a:cubicBezTo>
                    <a:pt x="65" y="141"/>
                    <a:pt x="62" y="136"/>
                    <a:pt x="62" y="130"/>
                  </a:cubicBezTo>
                  <a:cubicBezTo>
                    <a:pt x="62" y="121"/>
                    <a:pt x="70" y="113"/>
                    <a:pt x="79" y="113"/>
                  </a:cubicBezTo>
                  <a:close/>
                  <a:moveTo>
                    <a:pt x="53" y="130"/>
                  </a:moveTo>
                  <a:cubicBezTo>
                    <a:pt x="53" y="137"/>
                    <a:pt x="55" y="143"/>
                    <a:pt x="6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9" y="148"/>
                    <a:pt x="9" y="14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10" y="9"/>
                    <a:pt x="10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8" y="9"/>
                    <a:pt x="148" y="10"/>
                    <a:pt x="148" y="10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9"/>
                    <a:pt x="149" y="70"/>
                    <a:pt x="150" y="71"/>
                  </a:cubicBezTo>
                  <a:cubicBezTo>
                    <a:pt x="151" y="72"/>
                    <a:pt x="152" y="72"/>
                    <a:pt x="153" y="72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57" y="72"/>
                    <a:pt x="159" y="71"/>
                    <a:pt x="160" y="70"/>
                  </a:cubicBezTo>
                  <a:cubicBezTo>
                    <a:pt x="163" y="65"/>
                    <a:pt x="168" y="62"/>
                    <a:pt x="174" y="62"/>
                  </a:cubicBezTo>
                  <a:cubicBezTo>
                    <a:pt x="183" y="62"/>
                    <a:pt x="191" y="70"/>
                    <a:pt x="191" y="79"/>
                  </a:cubicBezTo>
                  <a:cubicBezTo>
                    <a:pt x="191" y="88"/>
                    <a:pt x="183" y="95"/>
                    <a:pt x="174" y="95"/>
                  </a:cubicBezTo>
                  <a:cubicBezTo>
                    <a:pt x="168" y="95"/>
                    <a:pt x="163" y="92"/>
                    <a:pt x="160" y="87"/>
                  </a:cubicBezTo>
                  <a:cubicBezTo>
                    <a:pt x="159" y="86"/>
                    <a:pt x="157" y="85"/>
                    <a:pt x="156" y="85"/>
                  </a:cubicBezTo>
                  <a:cubicBezTo>
                    <a:pt x="153" y="85"/>
                    <a:pt x="153" y="85"/>
                    <a:pt x="153" y="85"/>
                  </a:cubicBezTo>
                  <a:cubicBezTo>
                    <a:pt x="152" y="85"/>
                    <a:pt x="151" y="86"/>
                    <a:pt x="150" y="86"/>
                  </a:cubicBezTo>
                  <a:cubicBezTo>
                    <a:pt x="149" y="87"/>
                    <a:pt x="148" y="89"/>
                    <a:pt x="148" y="9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8"/>
                    <a:pt x="148" y="148"/>
                    <a:pt x="147" y="14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102" y="143"/>
                    <a:pt x="105" y="137"/>
                    <a:pt x="105" y="130"/>
                  </a:cubicBezTo>
                  <a:cubicBezTo>
                    <a:pt x="105" y="116"/>
                    <a:pt x="93" y="104"/>
                    <a:pt x="79" y="104"/>
                  </a:cubicBezTo>
                  <a:cubicBezTo>
                    <a:pt x="64" y="104"/>
                    <a:pt x="53" y="116"/>
                    <a:pt x="53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43">
              <a:extLst>
                <a:ext uri="{FF2B5EF4-FFF2-40B4-BE49-F238E27FC236}">
                  <a16:creationId xmlns:a16="http://schemas.microsoft.com/office/drawing/2014/main" id="{2219B841-D85A-4CA5-B716-16CF426DC3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00" y="1385888"/>
              <a:ext cx="1308100" cy="1493838"/>
            </a:xfrm>
            <a:custGeom>
              <a:avLst/>
              <a:gdLst>
                <a:gd name="T0" fmla="*/ 296 w 307"/>
                <a:gd name="T1" fmla="*/ 42 h 350"/>
                <a:gd name="T2" fmla="*/ 228 w 307"/>
                <a:gd name="T3" fmla="*/ 0 h 350"/>
                <a:gd name="T4" fmla="*/ 159 w 307"/>
                <a:gd name="T5" fmla="*/ 42 h 350"/>
                <a:gd name="T6" fmla="*/ 149 w 307"/>
                <a:gd name="T7" fmla="*/ 53 h 350"/>
                <a:gd name="T8" fmla="*/ 149 w 307"/>
                <a:gd name="T9" fmla="*/ 110 h 350"/>
                <a:gd name="T10" fmla="*/ 156 w 307"/>
                <a:gd name="T11" fmla="*/ 115 h 350"/>
                <a:gd name="T12" fmla="*/ 191 w 307"/>
                <a:gd name="T13" fmla="*/ 121 h 350"/>
                <a:gd name="T14" fmla="*/ 156 w 307"/>
                <a:gd name="T15" fmla="*/ 128 h 350"/>
                <a:gd name="T16" fmla="*/ 149 w 307"/>
                <a:gd name="T17" fmla="*/ 132 h 350"/>
                <a:gd name="T18" fmla="*/ 149 w 307"/>
                <a:gd name="T19" fmla="*/ 190 h 350"/>
                <a:gd name="T20" fmla="*/ 147 w 307"/>
                <a:gd name="T21" fmla="*/ 191 h 350"/>
                <a:gd name="T22" fmla="*/ 79 w 307"/>
                <a:gd name="T23" fmla="*/ 149 h 350"/>
                <a:gd name="T24" fmla="*/ 10 w 307"/>
                <a:gd name="T25" fmla="*/ 191 h 350"/>
                <a:gd name="T26" fmla="*/ 10 w 307"/>
                <a:gd name="T27" fmla="*/ 350 h 350"/>
                <a:gd name="T28" fmla="*/ 159 w 307"/>
                <a:gd name="T29" fmla="*/ 350 h 350"/>
                <a:gd name="T30" fmla="*/ 307 w 307"/>
                <a:gd name="T31" fmla="*/ 282 h 350"/>
                <a:gd name="T32" fmla="*/ 297 w 307"/>
                <a:gd name="T33" fmla="*/ 277 h 350"/>
                <a:gd name="T34" fmla="*/ 262 w 307"/>
                <a:gd name="T35" fmla="*/ 270 h 350"/>
                <a:gd name="T36" fmla="*/ 297 w 307"/>
                <a:gd name="T37" fmla="*/ 264 h 350"/>
                <a:gd name="T38" fmla="*/ 307 w 307"/>
                <a:gd name="T39" fmla="*/ 259 h 350"/>
                <a:gd name="T40" fmla="*/ 307 w 307"/>
                <a:gd name="T41" fmla="*/ 190 h 350"/>
                <a:gd name="T42" fmla="*/ 200 w 307"/>
                <a:gd name="T43" fmla="*/ 121 h 350"/>
                <a:gd name="T44" fmla="*/ 158 w 307"/>
                <a:gd name="T45" fmla="*/ 53 h 350"/>
                <a:gd name="T46" fmla="*/ 217 w 307"/>
                <a:gd name="T47" fmla="*/ 52 h 350"/>
                <a:gd name="T48" fmla="*/ 221 w 307"/>
                <a:gd name="T49" fmla="*/ 47 h 350"/>
                <a:gd name="T50" fmla="*/ 211 w 307"/>
                <a:gd name="T51" fmla="*/ 26 h 350"/>
                <a:gd name="T52" fmla="*/ 236 w 307"/>
                <a:gd name="T53" fmla="*/ 40 h 350"/>
                <a:gd name="T54" fmla="*/ 235 w 307"/>
                <a:gd name="T55" fmla="*/ 50 h 350"/>
                <a:gd name="T56" fmla="*/ 296 w 307"/>
                <a:gd name="T57" fmla="*/ 52 h 350"/>
                <a:gd name="T58" fmla="*/ 297 w 307"/>
                <a:gd name="T59" fmla="*/ 190 h 350"/>
                <a:gd name="T60" fmla="*/ 254 w 307"/>
                <a:gd name="T61" fmla="*/ 175 h 350"/>
                <a:gd name="T62" fmla="*/ 207 w 307"/>
                <a:gd name="T63" fmla="*/ 191 h 350"/>
                <a:gd name="T64" fmla="*/ 158 w 307"/>
                <a:gd name="T65" fmla="*/ 142 h 350"/>
                <a:gd name="T66" fmla="*/ 10 w 307"/>
                <a:gd name="T67" fmla="*/ 340 h 350"/>
                <a:gd name="T68" fmla="*/ 10 w 307"/>
                <a:gd name="T69" fmla="*/ 201 h 350"/>
                <a:gd name="T70" fmla="*/ 73 w 307"/>
                <a:gd name="T71" fmla="*/ 196 h 350"/>
                <a:gd name="T72" fmla="*/ 62 w 307"/>
                <a:gd name="T73" fmla="*/ 175 h 350"/>
                <a:gd name="T74" fmla="*/ 88 w 307"/>
                <a:gd name="T75" fmla="*/ 189 h 350"/>
                <a:gd name="T76" fmla="*/ 87 w 307"/>
                <a:gd name="T77" fmla="*/ 199 h 350"/>
                <a:gd name="T78" fmla="*/ 148 w 307"/>
                <a:gd name="T79" fmla="*/ 202 h 350"/>
                <a:gd name="T80" fmla="*/ 106 w 307"/>
                <a:gd name="T81" fmla="*/ 270 h 350"/>
                <a:gd name="T82" fmla="*/ 148 w 307"/>
                <a:gd name="T83" fmla="*/ 339 h 350"/>
                <a:gd name="T84" fmla="*/ 279 w 307"/>
                <a:gd name="T85" fmla="*/ 244 h 350"/>
                <a:gd name="T86" fmla="*/ 297 w 307"/>
                <a:gd name="T87" fmla="*/ 289 h 350"/>
                <a:gd name="T88" fmla="*/ 159 w 307"/>
                <a:gd name="T89" fmla="*/ 340 h 350"/>
                <a:gd name="T90" fmla="*/ 157 w 307"/>
                <a:gd name="T91" fmla="*/ 278 h 350"/>
                <a:gd name="T92" fmla="*/ 150 w 307"/>
                <a:gd name="T93" fmla="*/ 277 h 350"/>
                <a:gd name="T94" fmla="*/ 116 w 307"/>
                <a:gd name="T95" fmla="*/ 270 h 350"/>
                <a:gd name="T96" fmla="*/ 150 w 307"/>
                <a:gd name="T97" fmla="*/ 264 h 350"/>
                <a:gd name="T98" fmla="*/ 157 w 307"/>
                <a:gd name="T99" fmla="*/ 263 h 350"/>
                <a:gd name="T100" fmla="*/ 159 w 307"/>
                <a:gd name="T101" fmla="*/ 201 h 350"/>
                <a:gd name="T102" fmla="*/ 221 w 307"/>
                <a:gd name="T103" fmla="*/ 196 h 350"/>
                <a:gd name="T104" fmla="*/ 211 w 307"/>
                <a:gd name="T105" fmla="*/ 175 h 350"/>
                <a:gd name="T106" fmla="*/ 236 w 307"/>
                <a:gd name="T107" fmla="*/ 189 h 350"/>
                <a:gd name="T108" fmla="*/ 235 w 307"/>
                <a:gd name="T109" fmla="*/ 199 h 350"/>
                <a:gd name="T110" fmla="*/ 297 w 307"/>
                <a:gd name="T111" fmla="*/ 20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" h="350">
                  <a:moveTo>
                    <a:pt x="307" y="53"/>
                  </a:moveTo>
                  <a:cubicBezTo>
                    <a:pt x="307" y="47"/>
                    <a:pt x="302" y="42"/>
                    <a:pt x="296" y="42"/>
                  </a:cubicBezTo>
                  <a:cubicBezTo>
                    <a:pt x="296" y="42"/>
                    <a:pt x="296" y="42"/>
                    <a:pt x="296" y="42"/>
                  </a:cubicBezTo>
                  <a:cubicBezTo>
                    <a:pt x="248" y="42"/>
                    <a:pt x="248" y="42"/>
                    <a:pt x="248" y="42"/>
                  </a:cubicBezTo>
                  <a:cubicBezTo>
                    <a:pt x="252" y="38"/>
                    <a:pt x="254" y="32"/>
                    <a:pt x="254" y="26"/>
                  </a:cubicBezTo>
                  <a:cubicBezTo>
                    <a:pt x="254" y="12"/>
                    <a:pt x="242" y="0"/>
                    <a:pt x="228" y="0"/>
                  </a:cubicBezTo>
                  <a:cubicBezTo>
                    <a:pt x="213" y="0"/>
                    <a:pt x="201" y="12"/>
                    <a:pt x="201" y="26"/>
                  </a:cubicBezTo>
                  <a:cubicBezTo>
                    <a:pt x="201" y="32"/>
                    <a:pt x="203" y="38"/>
                    <a:pt x="207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3" y="42"/>
                    <a:pt x="149" y="47"/>
                    <a:pt x="149" y="53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3"/>
                    <a:pt x="150" y="114"/>
                  </a:cubicBezTo>
                  <a:cubicBezTo>
                    <a:pt x="151" y="114"/>
                    <a:pt x="152" y="115"/>
                    <a:pt x="153" y="115"/>
                  </a:cubicBezTo>
                  <a:cubicBezTo>
                    <a:pt x="156" y="115"/>
                    <a:pt x="156" y="115"/>
                    <a:pt x="156" y="115"/>
                  </a:cubicBezTo>
                  <a:cubicBezTo>
                    <a:pt x="158" y="115"/>
                    <a:pt x="159" y="114"/>
                    <a:pt x="160" y="113"/>
                  </a:cubicBezTo>
                  <a:cubicBezTo>
                    <a:pt x="163" y="108"/>
                    <a:pt x="168" y="105"/>
                    <a:pt x="174" y="105"/>
                  </a:cubicBezTo>
                  <a:cubicBezTo>
                    <a:pt x="183" y="105"/>
                    <a:pt x="191" y="112"/>
                    <a:pt x="191" y="121"/>
                  </a:cubicBezTo>
                  <a:cubicBezTo>
                    <a:pt x="191" y="130"/>
                    <a:pt x="183" y="138"/>
                    <a:pt x="174" y="138"/>
                  </a:cubicBezTo>
                  <a:cubicBezTo>
                    <a:pt x="168" y="138"/>
                    <a:pt x="163" y="135"/>
                    <a:pt x="160" y="130"/>
                  </a:cubicBezTo>
                  <a:cubicBezTo>
                    <a:pt x="159" y="129"/>
                    <a:pt x="158" y="128"/>
                    <a:pt x="156" y="128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52" y="128"/>
                    <a:pt x="151" y="128"/>
                    <a:pt x="150" y="129"/>
                  </a:cubicBezTo>
                  <a:cubicBezTo>
                    <a:pt x="149" y="130"/>
                    <a:pt x="149" y="131"/>
                    <a:pt x="149" y="132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190"/>
                    <a:pt x="148" y="191"/>
                    <a:pt x="147" y="191"/>
                  </a:cubicBezTo>
                  <a:cubicBezTo>
                    <a:pt x="147" y="191"/>
                    <a:pt x="147" y="191"/>
                    <a:pt x="147" y="191"/>
                  </a:cubicBezTo>
                  <a:cubicBezTo>
                    <a:pt x="147" y="191"/>
                    <a:pt x="147" y="191"/>
                    <a:pt x="147" y="191"/>
                  </a:cubicBezTo>
                  <a:cubicBezTo>
                    <a:pt x="100" y="191"/>
                    <a:pt x="100" y="191"/>
                    <a:pt x="100" y="191"/>
                  </a:cubicBezTo>
                  <a:cubicBezTo>
                    <a:pt x="103" y="187"/>
                    <a:pt x="105" y="181"/>
                    <a:pt x="105" y="175"/>
                  </a:cubicBezTo>
                  <a:cubicBezTo>
                    <a:pt x="105" y="161"/>
                    <a:pt x="93" y="149"/>
                    <a:pt x="79" y="149"/>
                  </a:cubicBezTo>
                  <a:cubicBezTo>
                    <a:pt x="64" y="149"/>
                    <a:pt x="53" y="161"/>
                    <a:pt x="53" y="175"/>
                  </a:cubicBezTo>
                  <a:cubicBezTo>
                    <a:pt x="53" y="181"/>
                    <a:pt x="55" y="187"/>
                    <a:pt x="58" y="191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5" y="191"/>
                    <a:pt x="0" y="196"/>
                    <a:pt x="0" y="202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0" y="345"/>
                    <a:pt x="5" y="350"/>
                    <a:pt x="10" y="350"/>
                  </a:cubicBezTo>
                  <a:cubicBezTo>
                    <a:pt x="147" y="350"/>
                    <a:pt x="147" y="350"/>
                    <a:pt x="147" y="350"/>
                  </a:cubicBezTo>
                  <a:cubicBezTo>
                    <a:pt x="149" y="350"/>
                    <a:pt x="152" y="349"/>
                    <a:pt x="153" y="348"/>
                  </a:cubicBezTo>
                  <a:cubicBezTo>
                    <a:pt x="155" y="349"/>
                    <a:pt x="157" y="350"/>
                    <a:pt x="159" y="350"/>
                  </a:cubicBezTo>
                  <a:cubicBezTo>
                    <a:pt x="296" y="350"/>
                    <a:pt x="296" y="350"/>
                    <a:pt x="296" y="350"/>
                  </a:cubicBezTo>
                  <a:cubicBezTo>
                    <a:pt x="302" y="350"/>
                    <a:pt x="307" y="345"/>
                    <a:pt x="307" y="339"/>
                  </a:cubicBezTo>
                  <a:cubicBezTo>
                    <a:pt x="307" y="282"/>
                    <a:pt x="307" y="282"/>
                    <a:pt x="307" y="282"/>
                  </a:cubicBezTo>
                  <a:cubicBezTo>
                    <a:pt x="307" y="280"/>
                    <a:pt x="306" y="279"/>
                    <a:pt x="305" y="278"/>
                  </a:cubicBezTo>
                  <a:cubicBezTo>
                    <a:pt x="304" y="277"/>
                    <a:pt x="303" y="277"/>
                    <a:pt x="302" y="277"/>
                  </a:cubicBezTo>
                  <a:cubicBezTo>
                    <a:pt x="297" y="277"/>
                    <a:pt x="297" y="277"/>
                    <a:pt x="297" y="277"/>
                  </a:cubicBezTo>
                  <a:cubicBezTo>
                    <a:pt x="296" y="277"/>
                    <a:pt x="294" y="278"/>
                    <a:pt x="293" y="279"/>
                  </a:cubicBezTo>
                  <a:cubicBezTo>
                    <a:pt x="290" y="284"/>
                    <a:pt x="285" y="287"/>
                    <a:pt x="279" y="287"/>
                  </a:cubicBezTo>
                  <a:cubicBezTo>
                    <a:pt x="270" y="287"/>
                    <a:pt x="262" y="280"/>
                    <a:pt x="262" y="270"/>
                  </a:cubicBezTo>
                  <a:cubicBezTo>
                    <a:pt x="262" y="261"/>
                    <a:pt x="270" y="254"/>
                    <a:pt x="279" y="254"/>
                  </a:cubicBezTo>
                  <a:cubicBezTo>
                    <a:pt x="285" y="254"/>
                    <a:pt x="290" y="257"/>
                    <a:pt x="293" y="262"/>
                  </a:cubicBezTo>
                  <a:cubicBezTo>
                    <a:pt x="294" y="263"/>
                    <a:pt x="296" y="264"/>
                    <a:pt x="297" y="264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3" y="264"/>
                    <a:pt x="304" y="264"/>
                    <a:pt x="305" y="263"/>
                  </a:cubicBezTo>
                  <a:cubicBezTo>
                    <a:pt x="306" y="262"/>
                    <a:pt x="307" y="261"/>
                    <a:pt x="307" y="259"/>
                  </a:cubicBezTo>
                  <a:cubicBezTo>
                    <a:pt x="307" y="202"/>
                    <a:pt x="307" y="202"/>
                    <a:pt x="307" y="202"/>
                  </a:cubicBezTo>
                  <a:cubicBezTo>
                    <a:pt x="307" y="200"/>
                    <a:pt x="306" y="198"/>
                    <a:pt x="305" y="196"/>
                  </a:cubicBezTo>
                  <a:cubicBezTo>
                    <a:pt x="306" y="194"/>
                    <a:pt x="307" y="192"/>
                    <a:pt x="307" y="190"/>
                  </a:cubicBezTo>
                  <a:lnTo>
                    <a:pt x="307" y="53"/>
                  </a:lnTo>
                  <a:close/>
                  <a:moveTo>
                    <a:pt x="174" y="147"/>
                  </a:moveTo>
                  <a:cubicBezTo>
                    <a:pt x="189" y="147"/>
                    <a:pt x="200" y="136"/>
                    <a:pt x="200" y="121"/>
                  </a:cubicBezTo>
                  <a:cubicBezTo>
                    <a:pt x="200" y="107"/>
                    <a:pt x="189" y="95"/>
                    <a:pt x="174" y="95"/>
                  </a:cubicBezTo>
                  <a:cubicBezTo>
                    <a:pt x="168" y="95"/>
                    <a:pt x="163" y="97"/>
                    <a:pt x="158" y="101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8" y="52"/>
                    <a:pt x="159" y="52"/>
                    <a:pt x="159" y="52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17" y="52"/>
                    <a:pt x="217" y="52"/>
                    <a:pt x="217" y="52"/>
                  </a:cubicBezTo>
                  <a:cubicBezTo>
                    <a:pt x="217" y="52"/>
                    <a:pt x="217" y="52"/>
                    <a:pt x="217" y="52"/>
                  </a:cubicBezTo>
                  <a:cubicBezTo>
                    <a:pt x="218" y="52"/>
                    <a:pt x="219" y="51"/>
                    <a:pt x="220" y="50"/>
                  </a:cubicBezTo>
                  <a:cubicBezTo>
                    <a:pt x="221" y="49"/>
                    <a:pt x="221" y="48"/>
                    <a:pt x="221" y="47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3"/>
                    <a:pt x="220" y="41"/>
                    <a:pt x="219" y="40"/>
                  </a:cubicBezTo>
                  <a:cubicBezTo>
                    <a:pt x="214" y="37"/>
                    <a:pt x="211" y="32"/>
                    <a:pt x="211" y="26"/>
                  </a:cubicBezTo>
                  <a:cubicBezTo>
                    <a:pt x="211" y="17"/>
                    <a:pt x="218" y="10"/>
                    <a:pt x="228" y="10"/>
                  </a:cubicBezTo>
                  <a:cubicBezTo>
                    <a:pt x="237" y="10"/>
                    <a:pt x="244" y="17"/>
                    <a:pt x="244" y="26"/>
                  </a:cubicBezTo>
                  <a:cubicBezTo>
                    <a:pt x="244" y="32"/>
                    <a:pt x="241" y="37"/>
                    <a:pt x="236" y="40"/>
                  </a:cubicBezTo>
                  <a:cubicBezTo>
                    <a:pt x="235" y="41"/>
                    <a:pt x="234" y="43"/>
                    <a:pt x="234" y="4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4" y="48"/>
                    <a:pt x="234" y="49"/>
                    <a:pt x="235" y="50"/>
                  </a:cubicBezTo>
                  <a:cubicBezTo>
                    <a:pt x="236" y="51"/>
                    <a:pt x="237" y="52"/>
                    <a:pt x="239" y="52"/>
                  </a:cubicBezTo>
                  <a:cubicBezTo>
                    <a:pt x="239" y="52"/>
                    <a:pt x="239" y="52"/>
                    <a:pt x="239" y="52"/>
                  </a:cubicBezTo>
                  <a:cubicBezTo>
                    <a:pt x="296" y="52"/>
                    <a:pt x="296" y="52"/>
                    <a:pt x="296" y="52"/>
                  </a:cubicBezTo>
                  <a:cubicBezTo>
                    <a:pt x="297" y="52"/>
                    <a:pt x="297" y="52"/>
                    <a:pt x="297" y="53"/>
                  </a:cubicBezTo>
                  <a:cubicBezTo>
                    <a:pt x="297" y="53"/>
                    <a:pt x="297" y="53"/>
                    <a:pt x="297" y="53"/>
                  </a:cubicBezTo>
                  <a:cubicBezTo>
                    <a:pt x="297" y="190"/>
                    <a:pt x="297" y="190"/>
                    <a:pt x="297" y="190"/>
                  </a:cubicBezTo>
                  <a:cubicBezTo>
                    <a:pt x="297" y="190"/>
                    <a:pt x="297" y="191"/>
                    <a:pt x="296" y="191"/>
                  </a:cubicBezTo>
                  <a:cubicBezTo>
                    <a:pt x="249" y="191"/>
                    <a:pt x="249" y="191"/>
                    <a:pt x="249" y="191"/>
                  </a:cubicBezTo>
                  <a:cubicBezTo>
                    <a:pt x="252" y="186"/>
                    <a:pt x="254" y="181"/>
                    <a:pt x="254" y="175"/>
                  </a:cubicBezTo>
                  <a:cubicBezTo>
                    <a:pt x="254" y="161"/>
                    <a:pt x="242" y="149"/>
                    <a:pt x="228" y="149"/>
                  </a:cubicBezTo>
                  <a:cubicBezTo>
                    <a:pt x="213" y="149"/>
                    <a:pt x="201" y="161"/>
                    <a:pt x="201" y="175"/>
                  </a:cubicBezTo>
                  <a:cubicBezTo>
                    <a:pt x="201" y="181"/>
                    <a:pt x="203" y="186"/>
                    <a:pt x="207" y="191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1"/>
                    <a:pt x="158" y="190"/>
                    <a:pt x="158" y="190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63" y="146"/>
                    <a:pt x="168" y="147"/>
                    <a:pt x="174" y="147"/>
                  </a:cubicBezTo>
                  <a:close/>
                  <a:moveTo>
                    <a:pt x="147" y="340"/>
                  </a:moveTo>
                  <a:cubicBezTo>
                    <a:pt x="10" y="340"/>
                    <a:pt x="10" y="340"/>
                    <a:pt x="10" y="340"/>
                  </a:cubicBezTo>
                  <a:cubicBezTo>
                    <a:pt x="10" y="340"/>
                    <a:pt x="9" y="339"/>
                    <a:pt x="9" y="339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9" y="201"/>
                    <a:pt x="10" y="201"/>
                    <a:pt x="10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9" y="201"/>
                    <a:pt x="70" y="200"/>
                    <a:pt x="71" y="199"/>
                  </a:cubicBezTo>
                  <a:cubicBezTo>
                    <a:pt x="72" y="199"/>
                    <a:pt x="73" y="197"/>
                    <a:pt x="73" y="196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2" y="192"/>
                    <a:pt x="72" y="190"/>
                    <a:pt x="70" y="189"/>
                  </a:cubicBezTo>
                  <a:cubicBezTo>
                    <a:pt x="65" y="186"/>
                    <a:pt x="62" y="181"/>
                    <a:pt x="62" y="175"/>
                  </a:cubicBezTo>
                  <a:cubicBezTo>
                    <a:pt x="62" y="166"/>
                    <a:pt x="70" y="159"/>
                    <a:pt x="79" y="159"/>
                  </a:cubicBezTo>
                  <a:cubicBezTo>
                    <a:pt x="88" y="159"/>
                    <a:pt x="95" y="166"/>
                    <a:pt x="95" y="175"/>
                  </a:cubicBezTo>
                  <a:cubicBezTo>
                    <a:pt x="95" y="181"/>
                    <a:pt x="92" y="186"/>
                    <a:pt x="88" y="189"/>
                  </a:cubicBezTo>
                  <a:cubicBezTo>
                    <a:pt x="86" y="190"/>
                    <a:pt x="85" y="192"/>
                    <a:pt x="85" y="194"/>
                  </a:cubicBezTo>
                  <a:cubicBezTo>
                    <a:pt x="85" y="196"/>
                    <a:pt x="85" y="196"/>
                    <a:pt x="85" y="196"/>
                  </a:cubicBezTo>
                  <a:cubicBezTo>
                    <a:pt x="85" y="197"/>
                    <a:pt x="86" y="199"/>
                    <a:pt x="87" y="199"/>
                  </a:cubicBezTo>
                  <a:cubicBezTo>
                    <a:pt x="87" y="200"/>
                    <a:pt x="89" y="201"/>
                    <a:pt x="90" y="201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48" y="201"/>
                    <a:pt x="148" y="201"/>
                    <a:pt x="148" y="202"/>
                  </a:cubicBezTo>
                  <a:cubicBezTo>
                    <a:pt x="148" y="250"/>
                    <a:pt x="148" y="250"/>
                    <a:pt x="148" y="250"/>
                  </a:cubicBezTo>
                  <a:cubicBezTo>
                    <a:pt x="144" y="246"/>
                    <a:pt x="138" y="244"/>
                    <a:pt x="132" y="244"/>
                  </a:cubicBezTo>
                  <a:cubicBezTo>
                    <a:pt x="118" y="244"/>
                    <a:pt x="106" y="256"/>
                    <a:pt x="106" y="270"/>
                  </a:cubicBezTo>
                  <a:cubicBezTo>
                    <a:pt x="106" y="285"/>
                    <a:pt x="118" y="297"/>
                    <a:pt x="132" y="297"/>
                  </a:cubicBezTo>
                  <a:cubicBezTo>
                    <a:pt x="138" y="297"/>
                    <a:pt x="144" y="295"/>
                    <a:pt x="148" y="291"/>
                  </a:cubicBezTo>
                  <a:cubicBezTo>
                    <a:pt x="148" y="339"/>
                    <a:pt x="148" y="339"/>
                    <a:pt x="148" y="339"/>
                  </a:cubicBezTo>
                  <a:cubicBezTo>
                    <a:pt x="148" y="339"/>
                    <a:pt x="148" y="340"/>
                    <a:pt x="147" y="340"/>
                  </a:cubicBezTo>
                  <a:close/>
                  <a:moveTo>
                    <a:pt x="297" y="252"/>
                  </a:moveTo>
                  <a:cubicBezTo>
                    <a:pt x="292" y="247"/>
                    <a:pt x="286" y="244"/>
                    <a:pt x="279" y="244"/>
                  </a:cubicBezTo>
                  <a:cubicBezTo>
                    <a:pt x="265" y="244"/>
                    <a:pt x="253" y="256"/>
                    <a:pt x="253" y="270"/>
                  </a:cubicBezTo>
                  <a:cubicBezTo>
                    <a:pt x="253" y="285"/>
                    <a:pt x="265" y="297"/>
                    <a:pt x="279" y="297"/>
                  </a:cubicBezTo>
                  <a:cubicBezTo>
                    <a:pt x="286" y="297"/>
                    <a:pt x="292" y="294"/>
                    <a:pt x="297" y="289"/>
                  </a:cubicBezTo>
                  <a:cubicBezTo>
                    <a:pt x="297" y="339"/>
                    <a:pt x="297" y="339"/>
                    <a:pt x="297" y="339"/>
                  </a:cubicBezTo>
                  <a:cubicBezTo>
                    <a:pt x="297" y="339"/>
                    <a:pt x="297" y="340"/>
                    <a:pt x="296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59" y="340"/>
                    <a:pt x="158" y="339"/>
                    <a:pt x="158" y="339"/>
                  </a:cubicBezTo>
                  <a:cubicBezTo>
                    <a:pt x="158" y="282"/>
                    <a:pt x="158" y="282"/>
                    <a:pt x="158" y="282"/>
                  </a:cubicBezTo>
                  <a:cubicBezTo>
                    <a:pt x="158" y="280"/>
                    <a:pt x="158" y="279"/>
                    <a:pt x="157" y="278"/>
                  </a:cubicBezTo>
                  <a:cubicBezTo>
                    <a:pt x="156" y="277"/>
                    <a:pt x="155" y="277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9" y="277"/>
                    <a:pt x="147" y="278"/>
                    <a:pt x="146" y="279"/>
                  </a:cubicBezTo>
                  <a:cubicBezTo>
                    <a:pt x="143" y="284"/>
                    <a:pt x="138" y="287"/>
                    <a:pt x="132" y="287"/>
                  </a:cubicBezTo>
                  <a:cubicBezTo>
                    <a:pt x="123" y="287"/>
                    <a:pt x="116" y="280"/>
                    <a:pt x="116" y="270"/>
                  </a:cubicBezTo>
                  <a:cubicBezTo>
                    <a:pt x="116" y="261"/>
                    <a:pt x="123" y="254"/>
                    <a:pt x="132" y="254"/>
                  </a:cubicBezTo>
                  <a:cubicBezTo>
                    <a:pt x="138" y="254"/>
                    <a:pt x="143" y="257"/>
                    <a:pt x="146" y="262"/>
                  </a:cubicBezTo>
                  <a:cubicBezTo>
                    <a:pt x="147" y="263"/>
                    <a:pt x="149" y="264"/>
                    <a:pt x="150" y="264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55" y="264"/>
                    <a:pt x="156" y="264"/>
                    <a:pt x="157" y="263"/>
                  </a:cubicBezTo>
                  <a:cubicBezTo>
                    <a:pt x="158" y="262"/>
                    <a:pt x="158" y="261"/>
                    <a:pt x="158" y="259"/>
                  </a:cubicBezTo>
                  <a:cubicBezTo>
                    <a:pt x="158" y="202"/>
                    <a:pt x="158" y="202"/>
                    <a:pt x="158" y="202"/>
                  </a:cubicBezTo>
                  <a:cubicBezTo>
                    <a:pt x="158" y="201"/>
                    <a:pt x="159" y="201"/>
                    <a:pt x="159" y="201"/>
                  </a:cubicBezTo>
                  <a:cubicBezTo>
                    <a:pt x="216" y="201"/>
                    <a:pt x="216" y="201"/>
                    <a:pt x="216" y="201"/>
                  </a:cubicBezTo>
                  <a:cubicBezTo>
                    <a:pt x="218" y="201"/>
                    <a:pt x="219" y="200"/>
                    <a:pt x="220" y="199"/>
                  </a:cubicBezTo>
                  <a:cubicBezTo>
                    <a:pt x="221" y="199"/>
                    <a:pt x="221" y="197"/>
                    <a:pt x="221" y="196"/>
                  </a:cubicBezTo>
                  <a:cubicBezTo>
                    <a:pt x="221" y="194"/>
                    <a:pt x="221" y="194"/>
                    <a:pt x="221" y="194"/>
                  </a:cubicBezTo>
                  <a:cubicBezTo>
                    <a:pt x="221" y="192"/>
                    <a:pt x="220" y="190"/>
                    <a:pt x="219" y="189"/>
                  </a:cubicBezTo>
                  <a:cubicBezTo>
                    <a:pt x="214" y="186"/>
                    <a:pt x="211" y="181"/>
                    <a:pt x="211" y="175"/>
                  </a:cubicBezTo>
                  <a:cubicBezTo>
                    <a:pt x="211" y="166"/>
                    <a:pt x="218" y="159"/>
                    <a:pt x="228" y="159"/>
                  </a:cubicBezTo>
                  <a:cubicBezTo>
                    <a:pt x="237" y="159"/>
                    <a:pt x="244" y="166"/>
                    <a:pt x="244" y="175"/>
                  </a:cubicBezTo>
                  <a:cubicBezTo>
                    <a:pt x="244" y="181"/>
                    <a:pt x="241" y="186"/>
                    <a:pt x="236" y="189"/>
                  </a:cubicBezTo>
                  <a:cubicBezTo>
                    <a:pt x="235" y="190"/>
                    <a:pt x="234" y="192"/>
                    <a:pt x="234" y="194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7"/>
                    <a:pt x="234" y="199"/>
                    <a:pt x="235" y="199"/>
                  </a:cubicBezTo>
                  <a:cubicBezTo>
                    <a:pt x="236" y="200"/>
                    <a:pt x="237" y="201"/>
                    <a:pt x="239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7" y="201"/>
                    <a:pt x="297" y="201"/>
                    <a:pt x="297" y="202"/>
                  </a:cubicBezTo>
                  <a:lnTo>
                    <a:pt x="297" y="2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89529" y="4287395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3957327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Processus métiers intégrés au DUI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3925117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Gruppieren 456">
            <a:extLst>
              <a:ext uri="{FF2B5EF4-FFF2-40B4-BE49-F238E27FC236}">
                <a16:creationId xmlns:a16="http://schemas.microsoft.com/office/drawing/2014/main" id="{FF870C8D-E188-4EEF-A542-7400149CBCAB}"/>
              </a:ext>
            </a:extLst>
          </p:cNvPr>
          <p:cNvGrpSpPr/>
          <p:nvPr/>
        </p:nvGrpSpPr>
        <p:grpSpPr>
          <a:xfrm>
            <a:off x="6409307" y="3961907"/>
            <a:ext cx="241172" cy="263910"/>
            <a:chOff x="3195941" y="3528158"/>
            <a:chExt cx="601663" cy="661988"/>
          </a:xfrm>
          <a:solidFill>
            <a:srgbClr val="D91F41"/>
          </a:solidFill>
        </p:grpSpPr>
        <p:sp>
          <p:nvSpPr>
            <p:cNvPr id="275" name="Freeform 100">
              <a:extLst>
                <a:ext uri="{FF2B5EF4-FFF2-40B4-BE49-F238E27FC236}">
                  <a16:creationId xmlns:a16="http://schemas.microsoft.com/office/drawing/2014/main" id="{F8F5556D-C2F1-4A61-A118-F8146CA3E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5941" y="3528158"/>
              <a:ext cx="601663" cy="661988"/>
            </a:xfrm>
            <a:custGeom>
              <a:avLst/>
              <a:gdLst>
                <a:gd name="T0" fmla="*/ 136 w 352"/>
                <a:gd name="T1" fmla="*/ 198 h 388"/>
                <a:gd name="T2" fmla="*/ 169 w 352"/>
                <a:gd name="T3" fmla="*/ 228 h 388"/>
                <a:gd name="T4" fmla="*/ 174 w 352"/>
                <a:gd name="T5" fmla="*/ 224 h 388"/>
                <a:gd name="T6" fmla="*/ 347 w 352"/>
                <a:gd name="T7" fmla="*/ 198 h 388"/>
                <a:gd name="T8" fmla="*/ 352 w 352"/>
                <a:gd name="T9" fmla="*/ 58 h 388"/>
                <a:gd name="T10" fmla="*/ 306 w 352"/>
                <a:gd name="T11" fmla="*/ 53 h 388"/>
                <a:gd name="T12" fmla="*/ 301 w 352"/>
                <a:gd name="T13" fmla="*/ 0 h 388"/>
                <a:gd name="T14" fmla="*/ 188 w 352"/>
                <a:gd name="T15" fmla="*/ 5 h 388"/>
                <a:gd name="T16" fmla="*/ 118 w 352"/>
                <a:gd name="T17" fmla="*/ 53 h 388"/>
                <a:gd name="T18" fmla="*/ 114 w 352"/>
                <a:gd name="T19" fmla="*/ 0 h 388"/>
                <a:gd name="T20" fmla="*/ 0 w 352"/>
                <a:gd name="T21" fmla="*/ 5 h 388"/>
                <a:gd name="T22" fmla="*/ 5 w 352"/>
                <a:gd name="T23" fmla="*/ 118 h 388"/>
                <a:gd name="T24" fmla="*/ 118 w 352"/>
                <a:gd name="T25" fmla="*/ 113 h 388"/>
                <a:gd name="T26" fmla="*/ 188 w 352"/>
                <a:gd name="T27" fmla="*/ 63 h 388"/>
                <a:gd name="T28" fmla="*/ 193 w 352"/>
                <a:gd name="T29" fmla="*/ 118 h 388"/>
                <a:gd name="T30" fmla="*/ 306 w 352"/>
                <a:gd name="T31" fmla="*/ 113 h 388"/>
                <a:gd name="T32" fmla="*/ 342 w 352"/>
                <a:gd name="T33" fmla="*/ 63 h 388"/>
                <a:gd name="T34" fmla="*/ 174 w 352"/>
                <a:gd name="T35" fmla="*/ 189 h 388"/>
                <a:gd name="T36" fmla="*/ 171 w 352"/>
                <a:gd name="T37" fmla="*/ 159 h 388"/>
                <a:gd name="T38" fmla="*/ 136 w 352"/>
                <a:gd name="T39" fmla="*/ 189 h 388"/>
                <a:gd name="T40" fmla="*/ 5 w 352"/>
                <a:gd name="T41" fmla="*/ 189 h 388"/>
                <a:gd name="T42" fmla="*/ 0 w 352"/>
                <a:gd name="T43" fmla="*/ 329 h 388"/>
                <a:gd name="T44" fmla="*/ 42 w 352"/>
                <a:gd name="T45" fmla="*/ 334 h 388"/>
                <a:gd name="T46" fmla="*/ 47 w 352"/>
                <a:gd name="T47" fmla="*/ 388 h 388"/>
                <a:gd name="T48" fmla="*/ 160 w 352"/>
                <a:gd name="T49" fmla="*/ 383 h 388"/>
                <a:gd name="T50" fmla="*/ 233 w 352"/>
                <a:gd name="T51" fmla="*/ 334 h 388"/>
                <a:gd name="T52" fmla="*/ 238 w 352"/>
                <a:gd name="T53" fmla="*/ 388 h 388"/>
                <a:gd name="T54" fmla="*/ 351 w 352"/>
                <a:gd name="T55" fmla="*/ 383 h 388"/>
                <a:gd name="T56" fmla="*/ 346 w 352"/>
                <a:gd name="T57" fmla="*/ 270 h 388"/>
                <a:gd name="T58" fmla="*/ 233 w 352"/>
                <a:gd name="T59" fmla="*/ 275 h 388"/>
                <a:gd name="T60" fmla="*/ 160 w 352"/>
                <a:gd name="T61" fmla="*/ 324 h 388"/>
                <a:gd name="T62" fmla="*/ 155 w 352"/>
                <a:gd name="T63" fmla="*/ 270 h 388"/>
                <a:gd name="T64" fmla="*/ 42 w 352"/>
                <a:gd name="T65" fmla="*/ 275 h 388"/>
                <a:gd name="T66" fmla="*/ 10 w 352"/>
                <a:gd name="T67" fmla="*/ 324 h 388"/>
                <a:gd name="T68" fmla="*/ 136 w 352"/>
                <a:gd name="T69" fmla="*/ 198 h 388"/>
                <a:gd name="T70" fmla="*/ 10 w 352"/>
                <a:gd name="T71" fmla="*/ 109 h 388"/>
                <a:gd name="T72" fmla="*/ 109 w 352"/>
                <a:gd name="T73" fmla="*/ 10 h 388"/>
                <a:gd name="T74" fmla="*/ 297 w 352"/>
                <a:gd name="T75" fmla="*/ 109 h 388"/>
                <a:gd name="T76" fmla="*/ 198 w 352"/>
                <a:gd name="T77" fmla="*/ 10 h 388"/>
                <a:gd name="T78" fmla="*/ 297 w 352"/>
                <a:gd name="T79" fmla="*/ 109 h 388"/>
                <a:gd name="T80" fmla="*/ 164 w 352"/>
                <a:gd name="T81" fmla="*/ 212 h 388"/>
                <a:gd name="T82" fmla="*/ 164 w 352"/>
                <a:gd name="T83" fmla="*/ 175 h 388"/>
                <a:gd name="T84" fmla="*/ 341 w 352"/>
                <a:gd name="T85" fmla="*/ 279 h 388"/>
                <a:gd name="T86" fmla="*/ 242 w 352"/>
                <a:gd name="T87" fmla="*/ 378 h 388"/>
                <a:gd name="T88" fmla="*/ 52 w 352"/>
                <a:gd name="T89" fmla="*/ 280 h 388"/>
                <a:gd name="T90" fmla="*/ 151 w 352"/>
                <a:gd name="T91" fmla="*/ 379 h 388"/>
                <a:gd name="T92" fmla="*/ 52 w 352"/>
                <a:gd name="T93" fmla="*/ 28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2" h="388">
                  <a:moveTo>
                    <a:pt x="136" y="198"/>
                  </a:moveTo>
                  <a:cubicBezTo>
                    <a:pt x="136" y="198"/>
                    <a:pt x="136" y="198"/>
                    <a:pt x="136" y="198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6" y="228"/>
                    <a:pt x="168" y="228"/>
                    <a:pt x="169" y="228"/>
                  </a:cubicBezTo>
                  <a:cubicBezTo>
                    <a:pt x="169" y="228"/>
                    <a:pt x="170" y="228"/>
                    <a:pt x="171" y="228"/>
                  </a:cubicBezTo>
                  <a:cubicBezTo>
                    <a:pt x="172" y="227"/>
                    <a:pt x="174" y="226"/>
                    <a:pt x="174" y="224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347" y="198"/>
                    <a:pt x="347" y="198"/>
                    <a:pt x="347" y="198"/>
                  </a:cubicBezTo>
                  <a:cubicBezTo>
                    <a:pt x="350" y="198"/>
                    <a:pt x="352" y="196"/>
                    <a:pt x="352" y="194"/>
                  </a:cubicBezTo>
                  <a:cubicBezTo>
                    <a:pt x="352" y="58"/>
                    <a:pt x="352" y="58"/>
                    <a:pt x="352" y="58"/>
                  </a:cubicBezTo>
                  <a:cubicBezTo>
                    <a:pt x="352" y="55"/>
                    <a:pt x="350" y="53"/>
                    <a:pt x="347" y="53"/>
                  </a:cubicBezTo>
                  <a:cubicBezTo>
                    <a:pt x="306" y="53"/>
                    <a:pt x="306" y="53"/>
                    <a:pt x="306" y="53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2"/>
                    <a:pt x="304" y="0"/>
                    <a:pt x="30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0" y="0"/>
                    <a:pt x="188" y="2"/>
                    <a:pt x="188" y="5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2" y="118"/>
                    <a:pt x="5" y="118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6" y="118"/>
                    <a:pt x="118" y="116"/>
                    <a:pt x="118" y="11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6"/>
                    <a:pt x="190" y="118"/>
                    <a:pt x="193" y="118"/>
                  </a:cubicBezTo>
                  <a:cubicBezTo>
                    <a:pt x="301" y="118"/>
                    <a:pt x="301" y="118"/>
                    <a:pt x="301" y="118"/>
                  </a:cubicBezTo>
                  <a:cubicBezTo>
                    <a:pt x="304" y="118"/>
                    <a:pt x="306" y="116"/>
                    <a:pt x="306" y="113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42" y="63"/>
                    <a:pt x="342" y="63"/>
                    <a:pt x="342" y="63"/>
                  </a:cubicBezTo>
                  <a:cubicBezTo>
                    <a:pt x="342" y="189"/>
                    <a:pt x="342" y="189"/>
                    <a:pt x="342" y="189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74" y="163"/>
                    <a:pt x="174" y="163"/>
                    <a:pt x="174" y="163"/>
                  </a:cubicBezTo>
                  <a:cubicBezTo>
                    <a:pt x="174" y="161"/>
                    <a:pt x="172" y="160"/>
                    <a:pt x="171" y="159"/>
                  </a:cubicBezTo>
                  <a:cubicBezTo>
                    <a:pt x="169" y="158"/>
                    <a:pt x="167" y="159"/>
                    <a:pt x="165" y="160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5" y="189"/>
                    <a:pt x="5" y="189"/>
                    <a:pt x="5" y="189"/>
                  </a:cubicBezTo>
                  <a:cubicBezTo>
                    <a:pt x="2" y="189"/>
                    <a:pt x="0" y="191"/>
                    <a:pt x="0" y="194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2"/>
                    <a:pt x="2" y="334"/>
                    <a:pt x="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6"/>
                    <a:pt x="44" y="388"/>
                    <a:pt x="47" y="388"/>
                  </a:cubicBezTo>
                  <a:cubicBezTo>
                    <a:pt x="155" y="388"/>
                    <a:pt x="155" y="388"/>
                    <a:pt x="155" y="388"/>
                  </a:cubicBezTo>
                  <a:cubicBezTo>
                    <a:pt x="158" y="388"/>
                    <a:pt x="160" y="386"/>
                    <a:pt x="160" y="383"/>
                  </a:cubicBezTo>
                  <a:cubicBezTo>
                    <a:pt x="160" y="334"/>
                    <a:pt x="160" y="334"/>
                    <a:pt x="160" y="334"/>
                  </a:cubicBezTo>
                  <a:cubicBezTo>
                    <a:pt x="233" y="334"/>
                    <a:pt x="233" y="334"/>
                    <a:pt x="233" y="334"/>
                  </a:cubicBezTo>
                  <a:cubicBezTo>
                    <a:pt x="233" y="383"/>
                    <a:pt x="233" y="383"/>
                    <a:pt x="233" y="383"/>
                  </a:cubicBezTo>
                  <a:cubicBezTo>
                    <a:pt x="233" y="386"/>
                    <a:pt x="235" y="388"/>
                    <a:pt x="238" y="388"/>
                  </a:cubicBezTo>
                  <a:cubicBezTo>
                    <a:pt x="346" y="388"/>
                    <a:pt x="346" y="388"/>
                    <a:pt x="346" y="388"/>
                  </a:cubicBezTo>
                  <a:cubicBezTo>
                    <a:pt x="349" y="388"/>
                    <a:pt x="351" y="386"/>
                    <a:pt x="351" y="383"/>
                  </a:cubicBezTo>
                  <a:cubicBezTo>
                    <a:pt x="351" y="275"/>
                    <a:pt x="351" y="275"/>
                    <a:pt x="351" y="275"/>
                  </a:cubicBezTo>
                  <a:cubicBezTo>
                    <a:pt x="351" y="272"/>
                    <a:pt x="349" y="270"/>
                    <a:pt x="346" y="270"/>
                  </a:cubicBezTo>
                  <a:cubicBezTo>
                    <a:pt x="238" y="270"/>
                    <a:pt x="238" y="270"/>
                    <a:pt x="238" y="270"/>
                  </a:cubicBezTo>
                  <a:cubicBezTo>
                    <a:pt x="235" y="270"/>
                    <a:pt x="233" y="272"/>
                    <a:pt x="233" y="275"/>
                  </a:cubicBezTo>
                  <a:cubicBezTo>
                    <a:pt x="233" y="324"/>
                    <a:pt x="233" y="324"/>
                    <a:pt x="233" y="324"/>
                  </a:cubicBezTo>
                  <a:cubicBezTo>
                    <a:pt x="160" y="324"/>
                    <a:pt x="160" y="324"/>
                    <a:pt x="160" y="324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2"/>
                    <a:pt x="158" y="270"/>
                    <a:pt x="155" y="270"/>
                  </a:cubicBezTo>
                  <a:cubicBezTo>
                    <a:pt x="47" y="270"/>
                    <a:pt x="47" y="270"/>
                    <a:pt x="47" y="270"/>
                  </a:cubicBezTo>
                  <a:cubicBezTo>
                    <a:pt x="44" y="270"/>
                    <a:pt x="42" y="272"/>
                    <a:pt x="42" y="27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10" y="324"/>
                    <a:pt x="10" y="324"/>
                    <a:pt x="10" y="324"/>
                  </a:cubicBezTo>
                  <a:cubicBezTo>
                    <a:pt x="10" y="198"/>
                    <a:pt x="10" y="198"/>
                    <a:pt x="10" y="198"/>
                  </a:cubicBezTo>
                  <a:lnTo>
                    <a:pt x="136" y="198"/>
                  </a:lnTo>
                  <a:close/>
                  <a:moveTo>
                    <a:pt x="109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9" y="10"/>
                    <a:pt x="109" y="10"/>
                    <a:pt x="109" y="10"/>
                  </a:cubicBezTo>
                  <a:lnTo>
                    <a:pt x="109" y="109"/>
                  </a:lnTo>
                  <a:close/>
                  <a:moveTo>
                    <a:pt x="297" y="109"/>
                  </a:moveTo>
                  <a:cubicBezTo>
                    <a:pt x="198" y="109"/>
                    <a:pt x="198" y="109"/>
                    <a:pt x="198" y="109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297" y="10"/>
                    <a:pt x="297" y="10"/>
                    <a:pt x="297" y="10"/>
                  </a:cubicBezTo>
                  <a:lnTo>
                    <a:pt x="297" y="109"/>
                  </a:lnTo>
                  <a:close/>
                  <a:moveTo>
                    <a:pt x="164" y="175"/>
                  </a:moveTo>
                  <a:cubicBezTo>
                    <a:pt x="164" y="212"/>
                    <a:pt x="164" y="212"/>
                    <a:pt x="164" y="212"/>
                  </a:cubicBezTo>
                  <a:cubicBezTo>
                    <a:pt x="145" y="194"/>
                    <a:pt x="145" y="194"/>
                    <a:pt x="145" y="194"/>
                  </a:cubicBezTo>
                  <a:lnTo>
                    <a:pt x="164" y="175"/>
                  </a:lnTo>
                  <a:close/>
                  <a:moveTo>
                    <a:pt x="242" y="279"/>
                  </a:moveTo>
                  <a:cubicBezTo>
                    <a:pt x="341" y="279"/>
                    <a:pt x="341" y="279"/>
                    <a:pt x="341" y="279"/>
                  </a:cubicBezTo>
                  <a:cubicBezTo>
                    <a:pt x="341" y="378"/>
                    <a:pt x="341" y="378"/>
                    <a:pt x="341" y="378"/>
                  </a:cubicBezTo>
                  <a:cubicBezTo>
                    <a:pt x="242" y="378"/>
                    <a:pt x="242" y="378"/>
                    <a:pt x="242" y="378"/>
                  </a:cubicBezTo>
                  <a:lnTo>
                    <a:pt x="242" y="279"/>
                  </a:lnTo>
                  <a:close/>
                  <a:moveTo>
                    <a:pt x="52" y="280"/>
                  </a:moveTo>
                  <a:cubicBezTo>
                    <a:pt x="151" y="280"/>
                    <a:pt x="151" y="280"/>
                    <a:pt x="151" y="280"/>
                  </a:cubicBezTo>
                  <a:cubicBezTo>
                    <a:pt x="151" y="379"/>
                    <a:pt x="151" y="379"/>
                    <a:pt x="151" y="379"/>
                  </a:cubicBezTo>
                  <a:cubicBezTo>
                    <a:pt x="52" y="379"/>
                    <a:pt x="52" y="379"/>
                    <a:pt x="52" y="379"/>
                  </a:cubicBezTo>
                  <a:lnTo>
                    <a:pt x="52" y="2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Freeform 101">
              <a:extLst>
                <a:ext uri="{FF2B5EF4-FFF2-40B4-BE49-F238E27FC236}">
                  <a16:creationId xmlns:a16="http://schemas.microsoft.com/office/drawing/2014/main" id="{1D334016-DE15-4B57-8D43-029E7EB2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354" y="4032983"/>
              <a:ext cx="14288" cy="112713"/>
            </a:xfrm>
            <a:custGeom>
              <a:avLst/>
              <a:gdLst>
                <a:gd name="T0" fmla="*/ 4 w 9"/>
                <a:gd name="T1" fmla="*/ 0 h 66"/>
                <a:gd name="T2" fmla="*/ 0 w 9"/>
                <a:gd name="T3" fmla="*/ 5 h 66"/>
                <a:gd name="T4" fmla="*/ 0 w 9"/>
                <a:gd name="T5" fmla="*/ 61 h 66"/>
                <a:gd name="T6" fmla="*/ 4 w 9"/>
                <a:gd name="T7" fmla="*/ 66 h 66"/>
                <a:gd name="T8" fmla="*/ 9 w 9"/>
                <a:gd name="T9" fmla="*/ 61 h 66"/>
                <a:gd name="T10" fmla="*/ 9 w 9"/>
                <a:gd name="T11" fmla="*/ 5 h 66"/>
                <a:gd name="T12" fmla="*/ 4 w 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6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4" y="66"/>
                  </a:cubicBezTo>
                  <a:cubicBezTo>
                    <a:pt x="7" y="66"/>
                    <a:pt x="9" y="64"/>
                    <a:pt x="9" y="6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Freeform 102">
              <a:extLst>
                <a:ext uri="{FF2B5EF4-FFF2-40B4-BE49-F238E27FC236}">
                  <a16:creationId xmlns:a16="http://schemas.microsoft.com/office/drawing/2014/main" id="{7245D8B5-235D-4187-AC63-C8E23BB6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454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Freeform 103">
              <a:extLst>
                <a:ext uri="{FF2B5EF4-FFF2-40B4-BE49-F238E27FC236}">
                  <a16:creationId xmlns:a16="http://schemas.microsoft.com/office/drawing/2014/main" id="{71F8A410-009A-40A0-A771-F6C297D3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729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5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5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2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Freeform 104">
              <a:extLst>
                <a:ext uri="{FF2B5EF4-FFF2-40B4-BE49-F238E27FC236}">
                  <a16:creationId xmlns:a16="http://schemas.microsoft.com/office/drawing/2014/main" id="{9CF41C90-F166-4B03-A396-2CF85048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41" y="3571021"/>
              <a:ext cx="17463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2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Freeform 105">
              <a:extLst>
                <a:ext uri="{FF2B5EF4-FFF2-40B4-BE49-F238E27FC236}">
                  <a16:creationId xmlns:a16="http://schemas.microsoft.com/office/drawing/2014/main" id="{5425660E-B3AA-40DC-B22E-9E4C0A36C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229" y="3571021"/>
              <a:ext cx="15875" cy="114300"/>
            </a:xfrm>
            <a:custGeom>
              <a:avLst/>
              <a:gdLst>
                <a:gd name="T0" fmla="*/ 5 w 10"/>
                <a:gd name="T1" fmla="*/ 67 h 67"/>
                <a:gd name="T2" fmla="*/ 10 w 10"/>
                <a:gd name="T3" fmla="*/ 62 h 67"/>
                <a:gd name="T4" fmla="*/ 10 w 10"/>
                <a:gd name="T5" fmla="*/ 5 h 67"/>
                <a:gd name="T6" fmla="*/ 5 w 10"/>
                <a:gd name="T7" fmla="*/ 0 h 67"/>
                <a:gd name="T8" fmla="*/ 0 w 10"/>
                <a:gd name="T9" fmla="*/ 5 h 67"/>
                <a:gd name="T10" fmla="*/ 0 w 10"/>
                <a:gd name="T11" fmla="*/ 62 h 67"/>
                <a:gd name="T12" fmla="*/ 5 w 10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7">
                  <a:moveTo>
                    <a:pt x="5" y="67"/>
                  </a:moveTo>
                  <a:cubicBezTo>
                    <a:pt x="8" y="67"/>
                    <a:pt x="10" y="65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3" y="67"/>
                    <a:pt x="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Freeform 106">
              <a:extLst>
                <a:ext uri="{FF2B5EF4-FFF2-40B4-BE49-F238E27FC236}">
                  <a16:creationId xmlns:a16="http://schemas.microsoft.com/office/drawing/2014/main" id="{601D2679-E481-407A-8B5B-C906F8C5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016" y="3572608"/>
              <a:ext cx="17463" cy="112713"/>
            </a:xfrm>
            <a:custGeom>
              <a:avLst/>
              <a:gdLst>
                <a:gd name="T0" fmla="*/ 5 w 10"/>
                <a:gd name="T1" fmla="*/ 66 h 66"/>
                <a:gd name="T2" fmla="*/ 10 w 10"/>
                <a:gd name="T3" fmla="*/ 62 h 66"/>
                <a:gd name="T4" fmla="*/ 10 w 10"/>
                <a:gd name="T5" fmla="*/ 5 h 66"/>
                <a:gd name="T6" fmla="*/ 5 w 10"/>
                <a:gd name="T7" fmla="*/ 0 h 66"/>
                <a:gd name="T8" fmla="*/ 0 w 10"/>
                <a:gd name="T9" fmla="*/ 5 h 66"/>
                <a:gd name="T10" fmla="*/ 0 w 10"/>
                <a:gd name="T11" fmla="*/ 62 h 66"/>
                <a:gd name="T12" fmla="*/ 5 w 10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66"/>
                  </a:moveTo>
                  <a:cubicBezTo>
                    <a:pt x="8" y="66"/>
                    <a:pt x="10" y="64"/>
                    <a:pt x="10" y="6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3" y="66"/>
                    <a:pt x="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Freeform 107">
              <a:extLst>
                <a:ext uri="{FF2B5EF4-FFF2-40B4-BE49-F238E27FC236}">
                  <a16:creationId xmlns:a16="http://schemas.microsoft.com/office/drawing/2014/main" id="{3A059AC6-96A7-493C-986B-5B2A9413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791" y="4032983"/>
              <a:ext cx="17463" cy="112713"/>
            </a:xfrm>
            <a:custGeom>
              <a:avLst/>
              <a:gdLst>
                <a:gd name="T0" fmla="*/ 5 w 10"/>
                <a:gd name="T1" fmla="*/ 0 h 66"/>
                <a:gd name="T2" fmla="*/ 0 w 10"/>
                <a:gd name="T3" fmla="*/ 4 h 66"/>
                <a:gd name="T4" fmla="*/ 0 w 10"/>
                <a:gd name="T5" fmla="*/ 61 h 66"/>
                <a:gd name="T6" fmla="*/ 5 w 10"/>
                <a:gd name="T7" fmla="*/ 66 h 66"/>
                <a:gd name="T8" fmla="*/ 10 w 10"/>
                <a:gd name="T9" fmla="*/ 61 h 66"/>
                <a:gd name="T10" fmla="*/ 10 w 10"/>
                <a:gd name="T11" fmla="*/ 4 h 66"/>
                <a:gd name="T12" fmla="*/ 5 w 10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6">
                  <a:moveTo>
                    <a:pt x="5" y="0"/>
                  </a:moveTo>
                  <a:cubicBezTo>
                    <a:pt x="3" y="0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3" y="66"/>
                    <a:pt x="5" y="66"/>
                  </a:cubicBezTo>
                  <a:cubicBezTo>
                    <a:pt x="8" y="66"/>
                    <a:pt x="10" y="64"/>
                    <a:pt x="10" y="6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Freeform 108">
              <a:extLst>
                <a:ext uri="{FF2B5EF4-FFF2-40B4-BE49-F238E27FC236}">
                  <a16:creationId xmlns:a16="http://schemas.microsoft.com/office/drawing/2014/main" id="{7A706410-121B-4544-BC44-CC935314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191" y="4031396"/>
              <a:ext cx="71438" cy="114300"/>
            </a:xfrm>
            <a:custGeom>
              <a:avLst/>
              <a:gdLst>
                <a:gd name="T0" fmla="*/ 37 w 41"/>
                <a:gd name="T1" fmla="*/ 1 h 67"/>
                <a:gd name="T2" fmla="*/ 31 w 41"/>
                <a:gd name="T3" fmla="*/ 4 h 67"/>
                <a:gd name="T4" fmla="*/ 20 w 41"/>
                <a:gd name="T5" fmla="*/ 44 h 67"/>
                <a:gd name="T6" fmla="*/ 9 w 41"/>
                <a:gd name="T7" fmla="*/ 4 h 67"/>
                <a:gd name="T8" fmla="*/ 4 w 41"/>
                <a:gd name="T9" fmla="*/ 1 h 67"/>
                <a:gd name="T10" fmla="*/ 0 w 41"/>
                <a:gd name="T11" fmla="*/ 7 h 67"/>
                <a:gd name="T12" fmla="*/ 16 w 41"/>
                <a:gd name="T13" fmla="*/ 63 h 67"/>
                <a:gd name="T14" fmla="*/ 20 w 41"/>
                <a:gd name="T15" fmla="*/ 67 h 67"/>
                <a:gd name="T16" fmla="*/ 25 w 41"/>
                <a:gd name="T17" fmla="*/ 63 h 67"/>
                <a:gd name="T18" fmla="*/ 40 w 41"/>
                <a:gd name="T19" fmla="*/ 7 h 67"/>
                <a:gd name="T20" fmla="*/ 37 w 41"/>
                <a:gd name="T21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37" y="1"/>
                  </a:moveTo>
                  <a:cubicBezTo>
                    <a:pt x="34" y="0"/>
                    <a:pt x="32" y="2"/>
                    <a:pt x="31" y="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6"/>
                    <a:pt x="18" y="67"/>
                    <a:pt x="20" y="67"/>
                  </a:cubicBezTo>
                  <a:cubicBezTo>
                    <a:pt x="22" y="67"/>
                    <a:pt x="24" y="66"/>
                    <a:pt x="25" y="63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4"/>
                    <a:pt x="40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4" name="ZoneTexte 283">
            <a:extLst>
              <a:ext uri="{FF2B5EF4-FFF2-40B4-BE49-F238E27FC236}">
                <a16:creationId xmlns:a16="http://schemas.microsoft.com/office/drawing/2014/main" id="{F2C3FFE0-7718-4BB2-9E0D-DECF888603A9}"/>
              </a:ext>
            </a:extLst>
          </p:cNvPr>
          <p:cNvSpPr txBox="1"/>
          <p:nvPr/>
        </p:nvSpPr>
        <p:spPr>
          <a:xfrm>
            <a:off x="339665" y="4491635"/>
            <a:ext cx="1440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Activités</a:t>
            </a:r>
          </a:p>
        </p:txBody>
      </p:sp>
      <p:cxnSp>
        <p:nvCxnSpPr>
          <p:cNvPr id="285" name="Connecteur droit 285">
            <a:extLst>
              <a:ext uri="{FF2B5EF4-FFF2-40B4-BE49-F238E27FC236}">
                <a16:creationId xmlns:a16="http://schemas.microsoft.com/office/drawing/2014/main" id="{B76CD7F5-0473-4E8E-A0FD-795AA2CDA12A}"/>
              </a:ext>
            </a:extLst>
          </p:cNvPr>
          <p:cNvCxnSpPr>
            <a:cxnSpLocks/>
          </p:cNvCxnSpPr>
          <p:nvPr/>
        </p:nvCxnSpPr>
        <p:spPr>
          <a:xfrm>
            <a:off x="339665" y="4753245"/>
            <a:ext cx="1440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93">
            <a:extLst>
              <a:ext uri="{FF2B5EF4-FFF2-40B4-BE49-F238E27FC236}">
                <a16:creationId xmlns:a16="http://schemas.microsoft.com/office/drawing/2014/main" id="{AD156F28-8B1E-47F4-B462-4E789189B6F9}"/>
              </a:ext>
            </a:extLst>
          </p:cNvPr>
          <p:cNvSpPr txBox="1"/>
          <p:nvPr/>
        </p:nvSpPr>
        <p:spPr>
          <a:xfrm>
            <a:off x="626574" y="1247317"/>
            <a:ext cx="5845903" cy="471247"/>
          </a:xfrm>
          <a:prstGeom prst="rect">
            <a:avLst/>
          </a:prstGeom>
          <a:solidFill>
            <a:srgbClr val="EFF1F7"/>
          </a:solidFill>
        </p:spPr>
        <p:txBody>
          <a:bodyPr wrap="square" lIns="72000" rIns="72000" rtlCol="0" anchor="ctr" anchorCtr="0">
            <a:noAutofit/>
          </a:bodyPr>
          <a:lstStyle/>
          <a:p>
            <a:pPr algn="ctr" defTabSz="914385">
              <a:spcAft>
                <a:spcPts val="300"/>
              </a:spcAft>
              <a:buClr>
                <a:srgbClr val="DB6524"/>
              </a:buClr>
              <a:buSzPct val="103000"/>
              <a:defRPr/>
            </a:pPr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accéder au « pas à pas » détaillé du déploiement</a:t>
            </a:r>
          </a:p>
          <a:p>
            <a:pPr algn="ctr" defTabSz="914385">
              <a:spcAft>
                <a:spcPts val="300"/>
              </a:spcAft>
              <a:buClr>
                <a:srgbClr val="DB6524"/>
              </a:buClr>
              <a:buSzPct val="103000"/>
              <a:defRPr/>
            </a:pPr>
            <a:r>
              <a:rPr lang="fr-FR"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Consulter le </a:t>
            </a:r>
            <a:r>
              <a:rPr lang="fr-FR" sz="1400" i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Kit Déploiement du DUI en ESMS de l’ANAP </a:t>
            </a:r>
            <a:r>
              <a:rPr lang="fr-FR"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9" name="Gruppieren 326">
            <a:extLst>
              <a:ext uri="{FF2B5EF4-FFF2-40B4-BE49-F238E27FC236}">
                <a16:creationId xmlns:a16="http://schemas.microsoft.com/office/drawing/2014/main" id="{72368ED0-83F7-426B-9D27-33A99D175205}"/>
              </a:ext>
            </a:extLst>
          </p:cNvPr>
          <p:cNvGrpSpPr>
            <a:grpSpLocks noChangeAspect="1"/>
          </p:cNvGrpSpPr>
          <p:nvPr/>
        </p:nvGrpSpPr>
        <p:grpSpPr>
          <a:xfrm>
            <a:off x="366943" y="1174471"/>
            <a:ext cx="425963" cy="397773"/>
            <a:chOff x="7507288" y="4041775"/>
            <a:chExt cx="431800" cy="403225"/>
          </a:xfrm>
          <a:solidFill>
            <a:schemeClr val="bg1">
              <a:lumMod val="50000"/>
            </a:schemeClr>
          </a:solidFill>
        </p:grpSpPr>
        <p:sp>
          <p:nvSpPr>
            <p:cNvPr id="80" name="Freeform 117">
              <a:extLst>
                <a:ext uri="{FF2B5EF4-FFF2-40B4-BE49-F238E27FC236}">
                  <a16:creationId xmlns:a16="http://schemas.microsoft.com/office/drawing/2014/main" id="{04F9B86D-C975-4791-9C36-62CEB52A6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7288" y="4041775"/>
              <a:ext cx="431800" cy="403225"/>
            </a:xfrm>
            <a:custGeom>
              <a:avLst/>
              <a:gdLst>
                <a:gd name="T0" fmla="*/ 940 w 946"/>
                <a:gd name="T1" fmla="*/ 136 h 882"/>
                <a:gd name="T2" fmla="*/ 810 w 946"/>
                <a:gd name="T3" fmla="*/ 6 h 882"/>
                <a:gd name="T4" fmla="*/ 796 w 946"/>
                <a:gd name="T5" fmla="*/ 0 h 882"/>
                <a:gd name="T6" fmla="*/ 788 w 946"/>
                <a:gd name="T7" fmla="*/ 0 h 882"/>
                <a:gd name="T8" fmla="*/ 747 w 946"/>
                <a:gd name="T9" fmla="*/ 0 h 882"/>
                <a:gd name="T10" fmla="*/ 397 w 946"/>
                <a:gd name="T11" fmla="*/ 0 h 882"/>
                <a:gd name="T12" fmla="*/ 376 w 946"/>
                <a:gd name="T13" fmla="*/ 21 h 882"/>
                <a:gd name="T14" fmla="*/ 376 w 946"/>
                <a:gd name="T15" fmla="*/ 211 h 882"/>
                <a:gd name="T16" fmla="*/ 275 w 946"/>
                <a:gd name="T17" fmla="*/ 271 h 882"/>
                <a:gd name="T18" fmla="*/ 204 w 946"/>
                <a:gd name="T19" fmla="*/ 441 h 882"/>
                <a:gd name="T20" fmla="*/ 237 w 946"/>
                <a:gd name="T21" fmla="*/ 563 h 882"/>
                <a:gd name="T22" fmla="*/ 225 w 946"/>
                <a:gd name="T23" fmla="*/ 569 h 882"/>
                <a:gd name="T24" fmla="*/ 6 w 946"/>
                <a:gd name="T25" fmla="*/ 783 h 882"/>
                <a:gd name="T26" fmla="*/ 0 w 946"/>
                <a:gd name="T27" fmla="*/ 798 h 882"/>
                <a:gd name="T28" fmla="*/ 6 w 946"/>
                <a:gd name="T29" fmla="*/ 812 h 882"/>
                <a:gd name="T30" fmla="*/ 70 w 946"/>
                <a:gd name="T31" fmla="*/ 876 h 882"/>
                <a:gd name="T32" fmla="*/ 84 w 946"/>
                <a:gd name="T33" fmla="*/ 882 h 882"/>
                <a:gd name="T34" fmla="*/ 98 w 946"/>
                <a:gd name="T35" fmla="*/ 876 h 882"/>
                <a:gd name="T36" fmla="*/ 328 w 946"/>
                <a:gd name="T37" fmla="*/ 651 h 882"/>
                <a:gd name="T38" fmla="*/ 376 w 946"/>
                <a:gd name="T39" fmla="*/ 672 h 882"/>
                <a:gd name="T40" fmla="*/ 376 w 946"/>
                <a:gd name="T41" fmla="*/ 781 h 882"/>
                <a:gd name="T42" fmla="*/ 397 w 946"/>
                <a:gd name="T43" fmla="*/ 802 h 882"/>
                <a:gd name="T44" fmla="*/ 926 w 946"/>
                <a:gd name="T45" fmla="*/ 802 h 882"/>
                <a:gd name="T46" fmla="*/ 946 w 946"/>
                <a:gd name="T47" fmla="*/ 781 h 882"/>
                <a:gd name="T48" fmla="*/ 946 w 946"/>
                <a:gd name="T49" fmla="*/ 151 h 882"/>
                <a:gd name="T50" fmla="*/ 940 w 946"/>
                <a:gd name="T51" fmla="*/ 136 h 882"/>
                <a:gd name="T52" fmla="*/ 904 w 946"/>
                <a:gd name="T53" fmla="*/ 158 h 882"/>
                <a:gd name="T54" fmla="*/ 788 w 946"/>
                <a:gd name="T55" fmla="*/ 158 h 882"/>
                <a:gd name="T56" fmla="*/ 788 w 946"/>
                <a:gd name="T57" fmla="*/ 42 h 882"/>
                <a:gd name="T58" fmla="*/ 904 w 946"/>
                <a:gd name="T59" fmla="*/ 158 h 882"/>
                <a:gd name="T60" fmla="*/ 84 w 946"/>
                <a:gd name="T61" fmla="*/ 832 h 882"/>
                <a:gd name="T62" fmla="*/ 50 w 946"/>
                <a:gd name="T63" fmla="*/ 798 h 882"/>
                <a:gd name="T64" fmla="*/ 259 w 946"/>
                <a:gd name="T65" fmla="*/ 594 h 882"/>
                <a:gd name="T66" fmla="*/ 275 w 946"/>
                <a:gd name="T67" fmla="*/ 612 h 882"/>
                <a:gd name="T68" fmla="*/ 293 w 946"/>
                <a:gd name="T69" fmla="*/ 628 h 882"/>
                <a:gd name="T70" fmla="*/ 84 w 946"/>
                <a:gd name="T71" fmla="*/ 832 h 882"/>
                <a:gd name="T72" fmla="*/ 304 w 946"/>
                <a:gd name="T73" fmla="*/ 583 h 882"/>
                <a:gd name="T74" fmla="*/ 246 w 946"/>
                <a:gd name="T75" fmla="*/ 441 h 882"/>
                <a:gd name="T76" fmla="*/ 304 w 946"/>
                <a:gd name="T77" fmla="*/ 300 h 882"/>
                <a:gd name="T78" fmla="*/ 445 w 946"/>
                <a:gd name="T79" fmla="*/ 242 h 882"/>
                <a:gd name="T80" fmla="*/ 601 w 946"/>
                <a:gd name="T81" fmla="*/ 318 h 882"/>
                <a:gd name="T82" fmla="*/ 601 w 946"/>
                <a:gd name="T83" fmla="*/ 565 h 882"/>
                <a:gd name="T84" fmla="*/ 445 w 946"/>
                <a:gd name="T85" fmla="*/ 641 h 882"/>
                <a:gd name="T86" fmla="*/ 304 w 946"/>
                <a:gd name="T87" fmla="*/ 583 h 882"/>
                <a:gd name="T88" fmla="*/ 417 w 946"/>
                <a:gd name="T89" fmla="*/ 761 h 882"/>
                <a:gd name="T90" fmla="*/ 417 w 946"/>
                <a:gd name="T91" fmla="*/ 680 h 882"/>
                <a:gd name="T92" fmla="*/ 445 w 946"/>
                <a:gd name="T93" fmla="*/ 682 h 882"/>
                <a:gd name="T94" fmla="*/ 630 w 946"/>
                <a:gd name="T95" fmla="*/ 595 h 882"/>
                <a:gd name="T96" fmla="*/ 630 w 946"/>
                <a:gd name="T97" fmla="*/ 287 h 882"/>
                <a:gd name="T98" fmla="*/ 445 w 946"/>
                <a:gd name="T99" fmla="*/ 201 h 882"/>
                <a:gd name="T100" fmla="*/ 417 w 946"/>
                <a:gd name="T101" fmla="*/ 203 h 882"/>
                <a:gd name="T102" fmla="*/ 417 w 946"/>
                <a:gd name="T103" fmla="*/ 41 h 882"/>
                <a:gd name="T104" fmla="*/ 747 w 946"/>
                <a:gd name="T105" fmla="*/ 41 h 882"/>
                <a:gd name="T106" fmla="*/ 747 w 946"/>
                <a:gd name="T107" fmla="*/ 178 h 882"/>
                <a:gd name="T108" fmla="*/ 768 w 946"/>
                <a:gd name="T109" fmla="*/ 199 h 882"/>
                <a:gd name="T110" fmla="*/ 905 w 946"/>
                <a:gd name="T111" fmla="*/ 199 h 882"/>
                <a:gd name="T112" fmla="*/ 905 w 946"/>
                <a:gd name="T113" fmla="*/ 761 h 882"/>
                <a:gd name="T114" fmla="*/ 417 w 946"/>
                <a:gd name="T115" fmla="*/ 761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46" h="882">
                  <a:moveTo>
                    <a:pt x="940" y="136"/>
                  </a:moveTo>
                  <a:cubicBezTo>
                    <a:pt x="810" y="6"/>
                    <a:pt x="810" y="6"/>
                    <a:pt x="810" y="6"/>
                  </a:cubicBezTo>
                  <a:cubicBezTo>
                    <a:pt x="806" y="2"/>
                    <a:pt x="801" y="0"/>
                    <a:pt x="796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385" y="0"/>
                    <a:pt x="376" y="9"/>
                    <a:pt x="376" y="21"/>
                  </a:cubicBezTo>
                  <a:cubicBezTo>
                    <a:pt x="376" y="211"/>
                    <a:pt x="376" y="211"/>
                    <a:pt x="376" y="211"/>
                  </a:cubicBezTo>
                  <a:cubicBezTo>
                    <a:pt x="338" y="222"/>
                    <a:pt x="304" y="243"/>
                    <a:pt x="275" y="271"/>
                  </a:cubicBezTo>
                  <a:cubicBezTo>
                    <a:pt x="229" y="317"/>
                    <a:pt x="204" y="377"/>
                    <a:pt x="204" y="441"/>
                  </a:cubicBezTo>
                  <a:cubicBezTo>
                    <a:pt x="204" y="485"/>
                    <a:pt x="216" y="526"/>
                    <a:pt x="237" y="563"/>
                  </a:cubicBezTo>
                  <a:cubicBezTo>
                    <a:pt x="233" y="564"/>
                    <a:pt x="228" y="566"/>
                    <a:pt x="225" y="569"/>
                  </a:cubicBezTo>
                  <a:cubicBezTo>
                    <a:pt x="6" y="783"/>
                    <a:pt x="6" y="783"/>
                    <a:pt x="6" y="783"/>
                  </a:cubicBezTo>
                  <a:cubicBezTo>
                    <a:pt x="2" y="787"/>
                    <a:pt x="0" y="792"/>
                    <a:pt x="0" y="798"/>
                  </a:cubicBezTo>
                  <a:cubicBezTo>
                    <a:pt x="0" y="803"/>
                    <a:pt x="2" y="809"/>
                    <a:pt x="6" y="812"/>
                  </a:cubicBezTo>
                  <a:cubicBezTo>
                    <a:pt x="70" y="876"/>
                    <a:pt x="70" y="876"/>
                    <a:pt x="70" y="876"/>
                  </a:cubicBezTo>
                  <a:cubicBezTo>
                    <a:pt x="74" y="880"/>
                    <a:pt x="79" y="882"/>
                    <a:pt x="84" y="882"/>
                  </a:cubicBezTo>
                  <a:cubicBezTo>
                    <a:pt x="89" y="882"/>
                    <a:pt x="94" y="880"/>
                    <a:pt x="98" y="876"/>
                  </a:cubicBezTo>
                  <a:cubicBezTo>
                    <a:pt x="328" y="651"/>
                    <a:pt x="328" y="651"/>
                    <a:pt x="328" y="651"/>
                  </a:cubicBezTo>
                  <a:cubicBezTo>
                    <a:pt x="343" y="660"/>
                    <a:pt x="359" y="667"/>
                    <a:pt x="376" y="672"/>
                  </a:cubicBezTo>
                  <a:cubicBezTo>
                    <a:pt x="376" y="781"/>
                    <a:pt x="376" y="781"/>
                    <a:pt x="376" y="781"/>
                  </a:cubicBezTo>
                  <a:cubicBezTo>
                    <a:pt x="376" y="793"/>
                    <a:pt x="385" y="802"/>
                    <a:pt x="397" y="802"/>
                  </a:cubicBezTo>
                  <a:cubicBezTo>
                    <a:pt x="926" y="802"/>
                    <a:pt x="926" y="802"/>
                    <a:pt x="926" y="802"/>
                  </a:cubicBezTo>
                  <a:cubicBezTo>
                    <a:pt x="937" y="802"/>
                    <a:pt x="946" y="793"/>
                    <a:pt x="946" y="781"/>
                  </a:cubicBezTo>
                  <a:cubicBezTo>
                    <a:pt x="946" y="151"/>
                    <a:pt x="946" y="151"/>
                    <a:pt x="946" y="151"/>
                  </a:cubicBezTo>
                  <a:cubicBezTo>
                    <a:pt x="946" y="145"/>
                    <a:pt x="944" y="140"/>
                    <a:pt x="940" y="136"/>
                  </a:cubicBezTo>
                  <a:close/>
                  <a:moveTo>
                    <a:pt x="904" y="158"/>
                  </a:moveTo>
                  <a:cubicBezTo>
                    <a:pt x="788" y="158"/>
                    <a:pt x="788" y="158"/>
                    <a:pt x="788" y="158"/>
                  </a:cubicBezTo>
                  <a:cubicBezTo>
                    <a:pt x="788" y="42"/>
                    <a:pt x="788" y="42"/>
                    <a:pt x="788" y="42"/>
                  </a:cubicBezTo>
                  <a:lnTo>
                    <a:pt x="904" y="158"/>
                  </a:lnTo>
                  <a:close/>
                  <a:moveTo>
                    <a:pt x="84" y="832"/>
                  </a:moveTo>
                  <a:cubicBezTo>
                    <a:pt x="50" y="798"/>
                    <a:pt x="50" y="798"/>
                    <a:pt x="50" y="798"/>
                  </a:cubicBezTo>
                  <a:cubicBezTo>
                    <a:pt x="259" y="594"/>
                    <a:pt x="259" y="594"/>
                    <a:pt x="259" y="594"/>
                  </a:cubicBezTo>
                  <a:cubicBezTo>
                    <a:pt x="264" y="600"/>
                    <a:pt x="269" y="606"/>
                    <a:pt x="275" y="612"/>
                  </a:cubicBezTo>
                  <a:cubicBezTo>
                    <a:pt x="281" y="617"/>
                    <a:pt x="287" y="623"/>
                    <a:pt x="293" y="628"/>
                  </a:cubicBezTo>
                  <a:lnTo>
                    <a:pt x="84" y="832"/>
                  </a:lnTo>
                  <a:close/>
                  <a:moveTo>
                    <a:pt x="304" y="583"/>
                  </a:moveTo>
                  <a:cubicBezTo>
                    <a:pt x="266" y="545"/>
                    <a:pt x="246" y="495"/>
                    <a:pt x="246" y="441"/>
                  </a:cubicBezTo>
                  <a:cubicBezTo>
                    <a:pt x="246" y="388"/>
                    <a:pt x="266" y="338"/>
                    <a:pt x="304" y="300"/>
                  </a:cubicBezTo>
                  <a:cubicBezTo>
                    <a:pt x="342" y="263"/>
                    <a:pt x="392" y="242"/>
                    <a:pt x="445" y="242"/>
                  </a:cubicBezTo>
                  <a:cubicBezTo>
                    <a:pt x="506" y="242"/>
                    <a:pt x="563" y="269"/>
                    <a:pt x="601" y="318"/>
                  </a:cubicBezTo>
                  <a:cubicBezTo>
                    <a:pt x="659" y="389"/>
                    <a:pt x="659" y="494"/>
                    <a:pt x="601" y="565"/>
                  </a:cubicBezTo>
                  <a:cubicBezTo>
                    <a:pt x="563" y="614"/>
                    <a:pt x="506" y="641"/>
                    <a:pt x="445" y="641"/>
                  </a:cubicBezTo>
                  <a:cubicBezTo>
                    <a:pt x="392" y="641"/>
                    <a:pt x="342" y="620"/>
                    <a:pt x="304" y="583"/>
                  </a:cubicBezTo>
                  <a:close/>
                  <a:moveTo>
                    <a:pt x="417" y="761"/>
                  </a:moveTo>
                  <a:cubicBezTo>
                    <a:pt x="417" y="680"/>
                    <a:pt x="417" y="680"/>
                    <a:pt x="417" y="680"/>
                  </a:cubicBezTo>
                  <a:cubicBezTo>
                    <a:pt x="426" y="681"/>
                    <a:pt x="436" y="682"/>
                    <a:pt x="445" y="682"/>
                  </a:cubicBezTo>
                  <a:cubicBezTo>
                    <a:pt x="517" y="682"/>
                    <a:pt x="583" y="651"/>
                    <a:pt x="630" y="595"/>
                  </a:cubicBezTo>
                  <a:cubicBezTo>
                    <a:pt x="704" y="507"/>
                    <a:pt x="704" y="375"/>
                    <a:pt x="630" y="287"/>
                  </a:cubicBezTo>
                  <a:cubicBezTo>
                    <a:pt x="583" y="232"/>
                    <a:pt x="516" y="201"/>
                    <a:pt x="445" y="201"/>
                  </a:cubicBezTo>
                  <a:cubicBezTo>
                    <a:pt x="436" y="201"/>
                    <a:pt x="426" y="202"/>
                    <a:pt x="417" y="203"/>
                  </a:cubicBezTo>
                  <a:cubicBezTo>
                    <a:pt x="417" y="41"/>
                    <a:pt x="417" y="41"/>
                    <a:pt x="41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747" y="178"/>
                    <a:pt x="747" y="178"/>
                    <a:pt x="747" y="178"/>
                  </a:cubicBezTo>
                  <a:cubicBezTo>
                    <a:pt x="747" y="190"/>
                    <a:pt x="756" y="199"/>
                    <a:pt x="768" y="199"/>
                  </a:cubicBezTo>
                  <a:cubicBezTo>
                    <a:pt x="905" y="199"/>
                    <a:pt x="905" y="199"/>
                    <a:pt x="905" y="199"/>
                  </a:cubicBezTo>
                  <a:cubicBezTo>
                    <a:pt x="905" y="761"/>
                    <a:pt x="905" y="761"/>
                    <a:pt x="905" y="761"/>
                  </a:cubicBezTo>
                  <a:lnTo>
                    <a:pt x="417" y="7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118">
              <a:extLst>
                <a:ext uri="{FF2B5EF4-FFF2-40B4-BE49-F238E27FC236}">
                  <a16:creationId xmlns:a16="http://schemas.microsoft.com/office/drawing/2014/main" id="{0DE0EA1D-DF99-49FA-B024-3B06EB4FA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4211638"/>
              <a:ext cx="95250" cy="9525"/>
            </a:xfrm>
            <a:custGeom>
              <a:avLst/>
              <a:gdLst>
                <a:gd name="T0" fmla="*/ 196 w 207"/>
                <a:gd name="T1" fmla="*/ 21 h 21"/>
                <a:gd name="T2" fmla="*/ 10 w 207"/>
                <a:gd name="T3" fmla="*/ 21 h 21"/>
                <a:gd name="T4" fmla="*/ 0 w 207"/>
                <a:gd name="T5" fmla="*/ 11 h 21"/>
                <a:gd name="T6" fmla="*/ 10 w 207"/>
                <a:gd name="T7" fmla="*/ 0 h 21"/>
                <a:gd name="T8" fmla="*/ 196 w 207"/>
                <a:gd name="T9" fmla="*/ 0 h 21"/>
                <a:gd name="T10" fmla="*/ 207 w 207"/>
                <a:gd name="T11" fmla="*/ 11 h 21"/>
                <a:gd name="T12" fmla="*/ 196 w 20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1">
                  <a:moveTo>
                    <a:pt x="196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7" y="5"/>
                    <a:pt x="207" y="11"/>
                  </a:cubicBezTo>
                  <a:cubicBezTo>
                    <a:pt x="207" y="16"/>
                    <a:pt x="202" y="21"/>
                    <a:pt x="19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119">
              <a:extLst>
                <a:ext uri="{FF2B5EF4-FFF2-40B4-BE49-F238E27FC236}">
                  <a16:creationId xmlns:a16="http://schemas.microsoft.com/office/drawing/2014/main" id="{64E96C44-F254-4194-9E7B-39060A802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4238625"/>
              <a:ext cx="95250" cy="9525"/>
            </a:xfrm>
            <a:custGeom>
              <a:avLst/>
              <a:gdLst>
                <a:gd name="T0" fmla="*/ 196 w 207"/>
                <a:gd name="T1" fmla="*/ 21 h 21"/>
                <a:gd name="T2" fmla="*/ 10 w 207"/>
                <a:gd name="T3" fmla="*/ 21 h 21"/>
                <a:gd name="T4" fmla="*/ 0 w 207"/>
                <a:gd name="T5" fmla="*/ 10 h 21"/>
                <a:gd name="T6" fmla="*/ 10 w 207"/>
                <a:gd name="T7" fmla="*/ 0 h 21"/>
                <a:gd name="T8" fmla="*/ 196 w 207"/>
                <a:gd name="T9" fmla="*/ 0 h 21"/>
                <a:gd name="T10" fmla="*/ 207 w 207"/>
                <a:gd name="T11" fmla="*/ 10 h 21"/>
                <a:gd name="T12" fmla="*/ 196 w 20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1">
                  <a:moveTo>
                    <a:pt x="196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7" y="5"/>
                    <a:pt x="207" y="10"/>
                  </a:cubicBezTo>
                  <a:cubicBezTo>
                    <a:pt x="207" y="16"/>
                    <a:pt x="202" y="21"/>
                    <a:pt x="19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120">
              <a:extLst>
                <a:ext uri="{FF2B5EF4-FFF2-40B4-BE49-F238E27FC236}">
                  <a16:creationId xmlns:a16="http://schemas.microsoft.com/office/drawing/2014/main" id="{03CBEF47-694E-473F-8DC9-DA005270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4264025"/>
              <a:ext cx="95250" cy="9525"/>
            </a:xfrm>
            <a:custGeom>
              <a:avLst/>
              <a:gdLst>
                <a:gd name="T0" fmla="*/ 196 w 207"/>
                <a:gd name="T1" fmla="*/ 21 h 21"/>
                <a:gd name="T2" fmla="*/ 10 w 207"/>
                <a:gd name="T3" fmla="*/ 21 h 21"/>
                <a:gd name="T4" fmla="*/ 0 w 207"/>
                <a:gd name="T5" fmla="*/ 11 h 21"/>
                <a:gd name="T6" fmla="*/ 10 w 207"/>
                <a:gd name="T7" fmla="*/ 0 h 21"/>
                <a:gd name="T8" fmla="*/ 196 w 207"/>
                <a:gd name="T9" fmla="*/ 0 h 21"/>
                <a:gd name="T10" fmla="*/ 207 w 207"/>
                <a:gd name="T11" fmla="*/ 11 h 21"/>
                <a:gd name="T12" fmla="*/ 196 w 20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1">
                  <a:moveTo>
                    <a:pt x="196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7" y="5"/>
                    <a:pt x="207" y="11"/>
                  </a:cubicBezTo>
                  <a:cubicBezTo>
                    <a:pt x="207" y="16"/>
                    <a:pt x="202" y="21"/>
                    <a:pt x="19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001885C8-8A47-9619-AC1A-E0A5DA6AF852}"/>
              </a:ext>
            </a:extLst>
          </p:cNvPr>
          <p:cNvSpPr/>
          <p:nvPr/>
        </p:nvSpPr>
        <p:spPr>
          <a:xfrm>
            <a:off x="5332232" y="5000903"/>
            <a:ext cx="1224000" cy="384718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Médecin prescripteur</a:t>
            </a:r>
          </a:p>
        </p:txBody>
      </p:sp>
      <p:sp>
        <p:nvSpPr>
          <p:cNvPr id="86" name="ZoneTexte 294">
            <a:extLst>
              <a:ext uri="{FF2B5EF4-FFF2-40B4-BE49-F238E27FC236}">
                <a16:creationId xmlns:a16="http://schemas.microsoft.com/office/drawing/2014/main" id="{6BCC5CE5-685F-8725-B896-D3BCCE59524D}"/>
              </a:ext>
            </a:extLst>
          </p:cNvPr>
          <p:cNvSpPr txBox="1"/>
          <p:nvPr/>
        </p:nvSpPr>
        <p:spPr>
          <a:xfrm>
            <a:off x="2214838" y="5005587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algn="ctr"/>
            <a:r>
              <a:rPr lang="fr-FR" sz="95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Prescrire des traitements </a:t>
            </a:r>
            <a:endParaRPr lang="fr-FR" sz="900" i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0D841A1-3353-94A6-93D6-FB69589C8BC0}"/>
              </a:ext>
            </a:extLst>
          </p:cNvPr>
          <p:cNvSpPr/>
          <p:nvPr/>
        </p:nvSpPr>
        <p:spPr>
          <a:xfrm>
            <a:off x="5322233" y="5490528"/>
            <a:ext cx="1224000" cy="38472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 pharmaceutique</a:t>
            </a:r>
          </a:p>
        </p:txBody>
      </p:sp>
      <p:cxnSp>
        <p:nvCxnSpPr>
          <p:cNvPr id="90" name="Connecteur droit 296">
            <a:extLst>
              <a:ext uri="{FF2B5EF4-FFF2-40B4-BE49-F238E27FC236}">
                <a16:creationId xmlns:a16="http://schemas.microsoft.com/office/drawing/2014/main" id="{1FCF7998-7DBE-C13C-FB5B-CF410C09C32F}"/>
              </a:ext>
            </a:extLst>
          </p:cNvPr>
          <p:cNvCxnSpPr>
            <a:cxnSpLocks/>
            <a:stCxn id="86" idx="1"/>
          </p:cNvCxnSpPr>
          <p:nvPr/>
        </p:nvCxnSpPr>
        <p:spPr>
          <a:xfrm flipH="1">
            <a:off x="1829571" y="5197948"/>
            <a:ext cx="385267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ZoneTexte 297">
            <a:extLst>
              <a:ext uri="{FF2B5EF4-FFF2-40B4-BE49-F238E27FC236}">
                <a16:creationId xmlns:a16="http://schemas.microsoft.com/office/drawing/2014/main" id="{060DF055-91BD-D94B-C6FD-A88A54ED1311}"/>
              </a:ext>
            </a:extLst>
          </p:cNvPr>
          <p:cNvSpPr txBox="1"/>
          <p:nvPr/>
        </p:nvSpPr>
        <p:spPr>
          <a:xfrm>
            <a:off x="355598" y="5015530"/>
            <a:ext cx="1460686" cy="3492099"/>
          </a:xfrm>
          <a:prstGeom prst="rect">
            <a:avLst/>
          </a:prstGeom>
          <a:solidFill>
            <a:srgbClr val="F7F7F7"/>
          </a:solidFill>
          <a:ln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95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Soigner</a:t>
            </a:r>
          </a:p>
        </p:txBody>
      </p:sp>
      <p:sp>
        <p:nvSpPr>
          <p:cNvPr id="94" name="ZoneTexte 298">
            <a:extLst>
              <a:ext uri="{FF2B5EF4-FFF2-40B4-BE49-F238E27FC236}">
                <a16:creationId xmlns:a16="http://schemas.microsoft.com/office/drawing/2014/main" id="{871500B1-CC60-6741-40A1-818D5AD1500A}"/>
              </a:ext>
            </a:extLst>
          </p:cNvPr>
          <p:cNvSpPr txBox="1"/>
          <p:nvPr/>
        </p:nvSpPr>
        <p:spPr>
          <a:xfrm>
            <a:off x="2214838" y="5488464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>
            <a:defPPr>
              <a:defRPr lang="en-US"/>
            </a:defPPr>
            <a:lvl1pPr algn="ctr">
              <a:defRPr sz="95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Dispenser les traitements</a:t>
            </a:r>
          </a:p>
        </p:txBody>
      </p:sp>
      <p:cxnSp>
        <p:nvCxnSpPr>
          <p:cNvPr id="95" name="Connecteur droit 299">
            <a:extLst>
              <a:ext uri="{FF2B5EF4-FFF2-40B4-BE49-F238E27FC236}">
                <a16:creationId xmlns:a16="http://schemas.microsoft.com/office/drawing/2014/main" id="{61EC83ED-6316-B8FC-6E4C-A511EDBCAFB6}"/>
              </a:ext>
            </a:extLst>
          </p:cNvPr>
          <p:cNvCxnSpPr>
            <a:cxnSpLocks/>
            <a:stCxn id="94" idx="1"/>
          </p:cNvCxnSpPr>
          <p:nvPr/>
        </p:nvCxnSpPr>
        <p:spPr>
          <a:xfrm flipH="1">
            <a:off x="1829434" y="5680825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298">
            <a:extLst>
              <a:ext uri="{FF2B5EF4-FFF2-40B4-BE49-F238E27FC236}">
                <a16:creationId xmlns:a16="http://schemas.microsoft.com/office/drawing/2014/main" id="{77C389D3-4F14-E945-22AC-5104769F6ED2}"/>
              </a:ext>
            </a:extLst>
          </p:cNvPr>
          <p:cNvSpPr txBox="1"/>
          <p:nvPr/>
        </p:nvSpPr>
        <p:spPr>
          <a:xfrm>
            <a:off x="2214838" y="5991045"/>
            <a:ext cx="2725336" cy="384721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algn="ctr"/>
            <a:r>
              <a:rPr lang="fr-FR" sz="95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Préparer les traitements</a:t>
            </a:r>
            <a:endParaRPr lang="fr-FR" sz="900" i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Connecteur droit 299">
            <a:extLst>
              <a:ext uri="{FF2B5EF4-FFF2-40B4-BE49-F238E27FC236}">
                <a16:creationId xmlns:a16="http://schemas.microsoft.com/office/drawing/2014/main" id="{287CAF63-8EAD-E64B-3B7C-616C33420FCA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1829434" y="6183406"/>
            <a:ext cx="385404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294">
            <a:extLst>
              <a:ext uri="{FF2B5EF4-FFF2-40B4-BE49-F238E27FC236}">
                <a16:creationId xmlns:a16="http://schemas.microsoft.com/office/drawing/2014/main" id="{3F63E464-59F2-3AC3-A05F-179709CF5FDE}"/>
              </a:ext>
            </a:extLst>
          </p:cNvPr>
          <p:cNvSpPr txBox="1"/>
          <p:nvPr/>
        </p:nvSpPr>
        <p:spPr>
          <a:xfrm>
            <a:off x="2214838" y="6505006"/>
            <a:ext cx="2725336" cy="1068504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algn="ctr"/>
            <a:r>
              <a:rPr lang="fr-FR" sz="95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Administrer les traitements et les tracer</a:t>
            </a:r>
            <a:endParaRPr lang="fr-FR" sz="900" i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Connecteur droit 296">
            <a:extLst>
              <a:ext uri="{FF2B5EF4-FFF2-40B4-BE49-F238E27FC236}">
                <a16:creationId xmlns:a16="http://schemas.microsoft.com/office/drawing/2014/main" id="{E9964359-5F14-224E-D655-2BD70924E23C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779665" y="7039258"/>
            <a:ext cx="43517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298">
            <a:extLst>
              <a:ext uri="{FF2B5EF4-FFF2-40B4-BE49-F238E27FC236}">
                <a16:creationId xmlns:a16="http://schemas.microsoft.com/office/drawing/2014/main" id="{60CE7DC9-FAC6-CF5C-65B3-B63339FA7FC3}"/>
              </a:ext>
            </a:extLst>
          </p:cNvPr>
          <p:cNvSpPr txBox="1"/>
          <p:nvPr/>
        </p:nvSpPr>
        <p:spPr>
          <a:xfrm>
            <a:off x="2188183" y="7682823"/>
            <a:ext cx="2725336" cy="824806"/>
          </a:xfrm>
          <a:prstGeom prst="rect">
            <a:avLst/>
          </a:prstGeom>
          <a:solidFill>
            <a:srgbClr val="EFF1F7"/>
          </a:solidFill>
          <a:ln>
            <a:noFill/>
            <a:prstDash val="dash"/>
          </a:ln>
        </p:spPr>
        <p:txBody>
          <a:bodyPr wrap="square" lIns="72000" rIns="72000" rtlCol="0" anchor="ctr">
            <a:noAutofit/>
          </a:bodyPr>
          <a:lstStyle/>
          <a:p>
            <a:pPr algn="ctr"/>
            <a:r>
              <a:rPr lang="fr-FR" sz="95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Gérer les évènements indésirables liés en soin</a:t>
            </a:r>
            <a:endParaRPr lang="fr-FR" sz="900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2" name="Connecteur droit 299">
            <a:extLst>
              <a:ext uri="{FF2B5EF4-FFF2-40B4-BE49-F238E27FC236}">
                <a16:creationId xmlns:a16="http://schemas.microsoft.com/office/drawing/2014/main" id="{C5B84646-ADE4-7DC0-6E18-A541003145A4}"/>
              </a:ext>
            </a:extLst>
          </p:cNvPr>
          <p:cNvCxnSpPr>
            <a:cxnSpLocks/>
            <a:stCxn id="111" idx="1"/>
          </p:cNvCxnSpPr>
          <p:nvPr/>
        </p:nvCxnSpPr>
        <p:spPr>
          <a:xfrm flipH="1">
            <a:off x="1816284" y="8095226"/>
            <a:ext cx="37189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5988225-63C8-6497-F7BE-C1DF5F12A187}"/>
              </a:ext>
            </a:extLst>
          </p:cNvPr>
          <p:cNvSpPr/>
          <p:nvPr/>
        </p:nvSpPr>
        <p:spPr>
          <a:xfrm>
            <a:off x="5322233" y="5985052"/>
            <a:ext cx="1224000" cy="384721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 soignante ou pharmaceutique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01630CF-AE3B-14C5-AE57-E8463CBAA8D2}"/>
              </a:ext>
            </a:extLst>
          </p:cNvPr>
          <p:cNvSpPr/>
          <p:nvPr/>
        </p:nvSpPr>
        <p:spPr>
          <a:xfrm>
            <a:off x="5332232" y="6509316"/>
            <a:ext cx="1230496" cy="1064194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</a:t>
            </a:r>
            <a:r>
              <a:rPr lang="fr-FR" sz="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soignante ou pharmaceutique et équipe d’accompagnement dans le cadre de l’accompagnement à la vie quotidienne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A9F9D25-5C8B-F2B7-ACA3-C6E4D1C3091B}"/>
              </a:ext>
            </a:extLst>
          </p:cNvPr>
          <p:cNvSpPr/>
          <p:nvPr/>
        </p:nvSpPr>
        <p:spPr>
          <a:xfrm>
            <a:off x="5338728" y="7682823"/>
            <a:ext cx="1224000" cy="824806"/>
          </a:xfrm>
          <a:prstGeom prst="rect">
            <a:avLst/>
          </a:prstGeom>
          <a:solidFill>
            <a:srgbClr val="FDF1F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Equipes médicale, soignante, paramédicale et pharmaceutique</a:t>
            </a:r>
          </a:p>
          <a:p>
            <a:pPr algn="ctr"/>
            <a:r>
              <a:rPr lang="fr-FR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</a:t>
            </a:r>
          </a:p>
        </p:txBody>
      </p:sp>
    </p:spTree>
    <p:extLst>
      <p:ext uri="{BB962C8B-B14F-4D97-AF65-F5344CB8AC3E}">
        <p14:creationId xmlns:p14="http://schemas.microsoft.com/office/powerpoint/2010/main" val="30938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2.82051E-6 L 3.7037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122CB5-8775-44C7-85AE-387955ECC1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567" y="928858"/>
            <a:ext cx="5748867" cy="279307"/>
          </a:xfrm>
        </p:spPr>
        <p:txBody>
          <a:bodyPr/>
          <a:lstStyle/>
          <a:p>
            <a:r>
              <a:rPr lang="fr-FR">
                <a:latin typeface="Arial" panose="020B0604020202020204" pitchFamily="34" charset="0"/>
              </a:rPr>
              <a:t>RECOMMANDATIONS (1/2)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Brique fonctionnelle Gestion du circuit médicament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78C0BB8-58DD-43D7-8032-C058F629F876}"/>
              </a:ext>
            </a:extLst>
          </p:cNvPr>
          <p:cNvSpPr/>
          <p:nvPr/>
        </p:nvSpPr>
        <p:spPr>
          <a:xfrm>
            <a:off x="119210" y="96580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3" name="Connecteur droit 285">
            <a:extLst>
              <a:ext uri="{FF2B5EF4-FFF2-40B4-BE49-F238E27FC236}">
                <a16:creationId xmlns:a16="http://schemas.microsoft.com/office/drawing/2014/main" id="{B8E937C6-1A3F-4853-A8C8-A51BAB404EB8}"/>
              </a:ext>
            </a:extLst>
          </p:cNvPr>
          <p:cNvCxnSpPr>
            <a:cxnSpLocks/>
          </p:cNvCxnSpPr>
          <p:nvPr/>
        </p:nvCxnSpPr>
        <p:spPr>
          <a:xfrm>
            <a:off x="189000" y="1725563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>
            <a:extLst>
              <a:ext uri="{FF2B5EF4-FFF2-40B4-BE49-F238E27FC236}">
                <a16:creationId xmlns:a16="http://schemas.microsoft.com/office/drawing/2014/main" id="{FD9C4DA4-B547-406D-9758-D1109DAFB292}"/>
              </a:ext>
            </a:extLst>
          </p:cNvPr>
          <p:cNvSpPr/>
          <p:nvPr/>
        </p:nvSpPr>
        <p:spPr>
          <a:xfrm>
            <a:off x="360009" y="1395495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Actions et modalités spécifiques de déploiement</a:t>
            </a:r>
            <a:endParaRPr lang="fr-FR" sz="1400" b="1" i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4" name="Groupe 26">
            <a:extLst>
              <a:ext uri="{FF2B5EF4-FFF2-40B4-BE49-F238E27FC236}">
                <a16:creationId xmlns:a16="http://schemas.microsoft.com/office/drawing/2014/main" id="{4EE7791F-7242-4C9F-9FD0-519F726DAC43}"/>
              </a:ext>
            </a:extLst>
          </p:cNvPr>
          <p:cNvGrpSpPr>
            <a:grpSpLocks noChangeAspect="1"/>
          </p:cNvGrpSpPr>
          <p:nvPr/>
        </p:nvGrpSpPr>
        <p:grpSpPr>
          <a:xfrm>
            <a:off x="168843" y="1363285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56" name="Ellipse 30">
              <a:extLst>
                <a:ext uri="{FF2B5EF4-FFF2-40B4-BE49-F238E27FC236}">
                  <a16:creationId xmlns:a16="http://schemas.microsoft.com/office/drawing/2014/main" id="{C64C3294-5B22-4B35-83FB-ACB10370535E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7" name="Groupe 33">
              <a:extLst>
                <a:ext uri="{FF2B5EF4-FFF2-40B4-BE49-F238E27FC236}">
                  <a16:creationId xmlns:a16="http://schemas.microsoft.com/office/drawing/2014/main" id="{3517C3D2-0922-4D4F-AAF3-2454F28148E3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58" name="Connecteur droit 34">
                <a:extLst>
                  <a:ext uri="{FF2B5EF4-FFF2-40B4-BE49-F238E27FC236}">
                    <a16:creationId xmlns:a16="http://schemas.microsoft.com/office/drawing/2014/main" id="{A7785B1B-6B75-4BEF-B62E-3428A31EA8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35">
                <a:extLst>
                  <a:ext uri="{FF2B5EF4-FFF2-40B4-BE49-F238E27FC236}">
                    <a16:creationId xmlns:a16="http://schemas.microsoft.com/office/drawing/2014/main" id="{C0D1CD6F-7836-45A4-89B5-0607D9C4888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uppieren 1124">
            <a:extLst>
              <a:ext uri="{FF2B5EF4-FFF2-40B4-BE49-F238E27FC236}">
                <a16:creationId xmlns:a16="http://schemas.microsoft.com/office/drawing/2014/main" id="{AFEB0BA4-0D67-4020-A709-0B87F21D27B4}"/>
              </a:ext>
            </a:extLst>
          </p:cNvPr>
          <p:cNvGrpSpPr/>
          <p:nvPr/>
        </p:nvGrpSpPr>
        <p:grpSpPr>
          <a:xfrm>
            <a:off x="6251349" y="1317942"/>
            <a:ext cx="389732" cy="356169"/>
            <a:chOff x="320675" y="1381125"/>
            <a:chExt cx="779463" cy="692150"/>
          </a:xfrm>
          <a:solidFill>
            <a:srgbClr val="D91F41"/>
          </a:solidFill>
        </p:grpSpPr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44CD58F7-DC6E-41D9-9B34-1885150E5A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3" y="1487488"/>
              <a:ext cx="484188" cy="482600"/>
            </a:xfrm>
            <a:custGeom>
              <a:avLst/>
              <a:gdLst>
                <a:gd name="T0" fmla="*/ 270 w 284"/>
                <a:gd name="T1" fmla="*/ 78 h 283"/>
                <a:gd name="T2" fmla="*/ 238 w 284"/>
                <a:gd name="T3" fmla="*/ 81 h 283"/>
                <a:gd name="T4" fmla="*/ 244 w 284"/>
                <a:gd name="T5" fmla="*/ 46 h 283"/>
                <a:gd name="T6" fmla="*/ 209 w 284"/>
                <a:gd name="T7" fmla="*/ 15 h 283"/>
                <a:gd name="T8" fmla="*/ 184 w 284"/>
                <a:gd name="T9" fmla="*/ 36 h 283"/>
                <a:gd name="T10" fmla="*/ 169 w 284"/>
                <a:gd name="T11" fmla="*/ 4 h 283"/>
                <a:gd name="T12" fmla="*/ 122 w 284"/>
                <a:gd name="T13" fmla="*/ 0 h 283"/>
                <a:gd name="T14" fmla="*/ 114 w 284"/>
                <a:gd name="T15" fmla="*/ 32 h 283"/>
                <a:gd name="T16" fmla="*/ 83 w 284"/>
                <a:gd name="T17" fmla="*/ 15 h 283"/>
                <a:gd name="T18" fmla="*/ 43 w 284"/>
                <a:gd name="T19" fmla="*/ 39 h 283"/>
                <a:gd name="T20" fmla="*/ 55 w 284"/>
                <a:gd name="T21" fmla="*/ 69 h 283"/>
                <a:gd name="T22" fmla="*/ 20 w 284"/>
                <a:gd name="T23" fmla="*/ 74 h 283"/>
                <a:gd name="T24" fmla="*/ 1 w 284"/>
                <a:gd name="T25" fmla="*/ 117 h 283"/>
                <a:gd name="T26" fmla="*/ 30 w 284"/>
                <a:gd name="T27" fmla="*/ 134 h 283"/>
                <a:gd name="T28" fmla="*/ 30 w 284"/>
                <a:gd name="T29" fmla="*/ 147 h 283"/>
                <a:gd name="T30" fmla="*/ 1 w 284"/>
                <a:gd name="T31" fmla="*/ 164 h 283"/>
                <a:gd name="T32" fmla="*/ 20 w 284"/>
                <a:gd name="T33" fmla="*/ 208 h 283"/>
                <a:gd name="T34" fmla="*/ 55 w 284"/>
                <a:gd name="T35" fmla="*/ 212 h 283"/>
                <a:gd name="T36" fmla="*/ 42 w 284"/>
                <a:gd name="T37" fmla="*/ 243 h 283"/>
                <a:gd name="T38" fmla="*/ 82 w 284"/>
                <a:gd name="T39" fmla="*/ 267 h 283"/>
                <a:gd name="T40" fmla="*/ 113 w 284"/>
                <a:gd name="T41" fmla="*/ 250 h 283"/>
                <a:gd name="T42" fmla="*/ 121 w 284"/>
                <a:gd name="T43" fmla="*/ 283 h 283"/>
                <a:gd name="T44" fmla="*/ 168 w 284"/>
                <a:gd name="T45" fmla="*/ 278 h 283"/>
                <a:gd name="T46" fmla="*/ 183 w 284"/>
                <a:gd name="T47" fmla="*/ 246 h 283"/>
                <a:gd name="T48" fmla="*/ 208 w 284"/>
                <a:gd name="T49" fmla="*/ 268 h 283"/>
                <a:gd name="T50" fmla="*/ 243 w 284"/>
                <a:gd name="T51" fmla="*/ 237 h 283"/>
                <a:gd name="T52" fmla="*/ 237 w 284"/>
                <a:gd name="T53" fmla="*/ 202 h 283"/>
                <a:gd name="T54" fmla="*/ 270 w 284"/>
                <a:gd name="T55" fmla="*/ 205 h 283"/>
                <a:gd name="T56" fmla="*/ 281 w 284"/>
                <a:gd name="T57" fmla="*/ 159 h 283"/>
                <a:gd name="T58" fmla="*/ 255 w 284"/>
                <a:gd name="T59" fmla="*/ 141 h 283"/>
                <a:gd name="T60" fmla="*/ 281 w 284"/>
                <a:gd name="T61" fmla="*/ 124 h 283"/>
                <a:gd name="T62" fmla="*/ 248 w 284"/>
                <a:gd name="T63" fmla="*/ 127 h 283"/>
                <a:gd name="T64" fmla="*/ 246 w 284"/>
                <a:gd name="T65" fmla="*/ 141 h 283"/>
                <a:gd name="T66" fmla="*/ 248 w 284"/>
                <a:gd name="T67" fmla="*/ 156 h 283"/>
                <a:gd name="T68" fmla="*/ 262 w 284"/>
                <a:gd name="T69" fmla="*/ 198 h 283"/>
                <a:gd name="T70" fmla="*/ 231 w 284"/>
                <a:gd name="T71" fmla="*/ 194 h 283"/>
                <a:gd name="T72" fmla="*/ 219 w 284"/>
                <a:gd name="T73" fmla="*/ 215 h 283"/>
                <a:gd name="T74" fmla="*/ 206 w 284"/>
                <a:gd name="T75" fmla="*/ 258 h 283"/>
                <a:gd name="T76" fmla="*/ 183 w 284"/>
                <a:gd name="T77" fmla="*/ 236 h 283"/>
                <a:gd name="T78" fmla="*/ 161 w 284"/>
                <a:gd name="T79" fmla="*/ 246 h 283"/>
                <a:gd name="T80" fmla="*/ 125 w 284"/>
                <a:gd name="T81" fmla="*/ 273 h 283"/>
                <a:gd name="T82" fmla="*/ 119 w 284"/>
                <a:gd name="T83" fmla="*/ 242 h 283"/>
                <a:gd name="T84" fmla="*/ 96 w 284"/>
                <a:gd name="T85" fmla="*/ 237 h 283"/>
                <a:gd name="T86" fmla="*/ 51 w 284"/>
                <a:gd name="T87" fmla="*/ 238 h 283"/>
                <a:gd name="T88" fmla="*/ 64 w 284"/>
                <a:gd name="T89" fmla="*/ 209 h 283"/>
                <a:gd name="T90" fmla="*/ 48 w 284"/>
                <a:gd name="T91" fmla="*/ 191 h 283"/>
                <a:gd name="T92" fmla="*/ 12 w 284"/>
                <a:gd name="T93" fmla="*/ 165 h 283"/>
                <a:gd name="T94" fmla="*/ 39 w 284"/>
                <a:gd name="T95" fmla="*/ 150 h 283"/>
                <a:gd name="T96" fmla="*/ 39 w 284"/>
                <a:gd name="T97" fmla="*/ 131 h 283"/>
                <a:gd name="T98" fmla="*/ 12 w 284"/>
                <a:gd name="T99" fmla="*/ 116 h 283"/>
                <a:gd name="T100" fmla="*/ 49 w 284"/>
                <a:gd name="T101" fmla="*/ 90 h 283"/>
                <a:gd name="T102" fmla="*/ 65 w 284"/>
                <a:gd name="T103" fmla="*/ 73 h 283"/>
                <a:gd name="T104" fmla="*/ 52 w 284"/>
                <a:gd name="T105" fmla="*/ 44 h 283"/>
                <a:gd name="T106" fmla="*/ 97 w 284"/>
                <a:gd name="T107" fmla="*/ 45 h 283"/>
                <a:gd name="T108" fmla="*/ 120 w 284"/>
                <a:gd name="T109" fmla="*/ 40 h 283"/>
                <a:gd name="T110" fmla="*/ 126 w 284"/>
                <a:gd name="T111" fmla="*/ 9 h 283"/>
                <a:gd name="T112" fmla="*/ 162 w 284"/>
                <a:gd name="T113" fmla="*/ 36 h 283"/>
                <a:gd name="T114" fmla="*/ 183 w 284"/>
                <a:gd name="T115" fmla="*/ 46 h 283"/>
                <a:gd name="T116" fmla="*/ 207 w 284"/>
                <a:gd name="T117" fmla="*/ 25 h 283"/>
                <a:gd name="T118" fmla="*/ 220 w 284"/>
                <a:gd name="T119" fmla="*/ 68 h 283"/>
                <a:gd name="T120" fmla="*/ 231 w 284"/>
                <a:gd name="T121" fmla="*/ 89 h 283"/>
                <a:gd name="T122" fmla="*/ 263 w 284"/>
                <a:gd name="T123" fmla="*/ 85 h 283"/>
                <a:gd name="T124" fmla="*/ 248 w 284"/>
                <a:gd name="T125" fmla="*/ 12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4" h="283">
                  <a:moveTo>
                    <a:pt x="284" y="118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70" y="75"/>
                    <a:pt x="267" y="74"/>
                    <a:pt x="265" y="75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5" y="77"/>
                    <a:pt x="233" y="73"/>
                    <a:pt x="230" y="70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6" y="44"/>
                    <a:pt x="245" y="41"/>
                    <a:pt x="243" y="39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3"/>
                    <a:pt x="204" y="13"/>
                    <a:pt x="202" y="15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0" y="34"/>
                    <a:pt x="176" y="33"/>
                    <a:pt x="171" y="32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8" y="2"/>
                    <a:pt x="166" y="0"/>
                    <a:pt x="164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9" y="0"/>
                    <a:pt x="117" y="2"/>
                    <a:pt x="117" y="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0" y="33"/>
                    <a:pt x="106" y="34"/>
                    <a:pt x="102" y="36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1" y="13"/>
                    <a:pt x="79" y="13"/>
                    <a:pt x="77" y="14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0" y="43"/>
                    <a:pt x="41" y="45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3" y="72"/>
                    <a:pt x="50" y="76"/>
                    <a:pt x="47" y="8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8" y="73"/>
                    <a:pt x="15" y="74"/>
                    <a:pt x="14" y="7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9"/>
                    <a:pt x="2" y="122"/>
                    <a:pt x="4" y="123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29" y="136"/>
                    <a:pt x="29" y="139"/>
                    <a:pt x="29" y="141"/>
                  </a:cubicBezTo>
                  <a:cubicBezTo>
                    <a:pt x="29" y="143"/>
                    <a:pt x="29" y="145"/>
                    <a:pt x="30" y="147"/>
                  </a:cubicBezTo>
                  <a:cubicBezTo>
                    <a:pt x="4" y="158"/>
                    <a:pt x="4" y="158"/>
                    <a:pt x="4" y="158"/>
                  </a:cubicBezTo>
                  <a:cubicBezTo>
                    <a:pt x="2" y="159"/>
                    <a:pt x="0" y="162"/>
                    <a:pt x="1" y="164"/>
                  </a:cubicBezTo>
                  <a:cubicBezTo>
                    <a:pt x="14" y="204"/>
                    <a:pt x="14" y="204"/>
                    <a:pt x="14" y="204"/>
                  </a:cubicBezTo>
                  <a:cubicBezTo>
                    <a:pt x="15" y="207"/>
                    <a:pt x="17" y="208"/>
                    <a:pt x="20" y="208"/>
                  </a:cubicBezTo>
                  <a:cubicBezTo>
                    <a:pt x="47" y="201"/>
                    <a:pt x="47" y="201"/>
                    <a:pt x="47" y="201"/>
                  </a:cubicBezTo>
                  <a:cubicBezTo>
                    <a:pt x="49" y="205"/>
                    <a:pt x="52" y="209"/>
                    <a:pt x="55" y="212"/>
                  </a:cubicBezTo>
                  <a:cubicBezTo>
                    <a:pt x="40" y="236"/>
                    <a:pt x="40" y="236"/>
                    <a:pt x="40" y="236"/>
                  </a:cubicBezTo>
                  <a:cubicBezTo>
                    <a:pt x="39" y="239"/>
                    <a:pt x="40" y="241"/>
                    <a:pt x="42" y="243"/>
                  </a:cubicBezTo>
                  <a:cubicBezTo>
                    <a:pt x="76" y="268"/>
                    <a:pt x="76" y="268"/>
                    <a:pt x="76" y="268"/>
                  </a:cubicBezTo>
                  <a:cubicBezTo>
                    <a:pt x="78" y="269"/>
                    <a:pt x="81" y="269"/>
                    <a:pt x="82" y="267"/>
                  </a:cubicBezTo>
                  <a:cubicBezTo>
                    <a:pt x="101" y="246"/>
                    <a:pt x="101" y="246"/>
                    <a:pt x="101" y="246"/>
                  </a:cubicBezTo>
                  <a:cubicBezTo>
                    <a:pt x="105" y="248"/>
                    <a:pt x="109" y="249"/>
                    <a:pt x="113" y="250"/>
                  </a:cubicBezTo>
                  <a:cubicBezTo>
                    <a:pt x="116" y="278"/>
                    <a:pt x="116" y="278"/>
                    <a:pt x="116" y="278"/>
                  </a:cubicBezTo>
                  <a:cubicBezTo>
                    <a:pt x="116" y="281"/>
                    <a:pt x="118" y="283"/>
                    <a:pt x="121" y="283"/>
                  </a:cubicBezTo>
                  <a:cubicBezTo>
                    <a:pt x="163" y="283"/>
                    <a:pt x="163" y="283"/>
                    <a:pt x="163" y="283"/>
                  </a:cubicBezTo>
                  <a:cubicBezTo>
                    <a:pt x="165" y="283"/>
                    <a:pt x="168" y="281"/>
                    <a:pt x="168" y="278"/>
                  </a:cubicBezTo>
                  <a:cubicBezTo>
                    <a:pt x="170" y="251"/>
                    <a:pt x="170" y="251"/>
                    <a:pt x="170" y="251"/>
                  </a:cubicBezTo>
                  <a:cubicBezTo>
                    <a:pt x="175" y="249"/>
                    <a:pt x="179" y="248"/>
                    <a:pt x="183" y="246"/>
                  </a:cubicBezTo>
                  <a:cubicBezTo>
                    <a:pt x="202" y="268"/>
                    <a:pt x="202" y="268"/>
                    <a:pt x="202" y="268"/>
                  </a:cubicBezTo>
                  <a:cubicBezTo>
                    <a:pt x="203" y="269"/>
                    <a:pt x="206" y="270"/>
                    <a:pt x="208" y="268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4" y="242"/>
                    <a:pt x="245" y="239"/>
                    <a:pt x="243" y="237"/>
                  </a:cubicBezTo>
                  <a:cubicBezTo>
                    <a:pt x="229" y="213"/>
                    <a:pt x="229" y="213"/>
                    <a:pt x="229" y="213"/>
                  </a:cubicBezTo>
                  <a:cubicBezTo>
                    <a:pt x="232" y="210"/>
                    <a:pt x="235" y="206"/>
                    <a:pt x="237" y="202"/>
                  </a:cubicBezTo>
                  <a:cubicBezTo>
                    <a:pt x="265" y="209"/>
                    <a:pt x="265" y="209"/>
                    <a:pt x="265" y="209"/>
                  </a:cubicBezTo>
                  <a:cubicBezTo>
                    <a:pt x="267" y="209"/>
                    <a:pt x="269" y="208"/>
                    <a:pt x="270" y="205"/>
                  </a:cubicBezTo>
                  <a:cubicBezTo>
                    <a:pt x="283" y="165"/>
                    <a:pt x="283" y="165"/>
                    <a:pt x="283" y="165"/>
                  </a:cubicBezTo>
                  <a:cubicBezTo>
                    <a:pt x="284" y="163"/>
                    <a:pt x="283" y="160"/>
                    <a:pt x="281" y="159"/>
                  </a:cubicBezTo>
                  <a:cubicBezTo>
                    <a:pt x="255" y="148"/>
                    <a:pt x="255" y="148"/>
                    <a:pt x="255" y="148"/>
                  </a:cubicBezTo>
                  <a:cubicBezTo>
                    <a:pt x="255" y="146"/>
                    <a:pt x="255" y="143"/>
                    <a:pt x="255" y="141"/>
                  </a:cubicBezTo>
                  <a:cubicBezTo>
                    <a:pt x="255" y="139"/>
                    <a:pt x="255" y="137"/>
                    <a:pt x="255" y="135"/>
                  </a:cubicBezTo>
                  <a:cubicBezTo>
                    <a:pt x="281" y="124"/>
                    <a:pt x="281" y="124"/>
                    <a:pt x="281" y="124"/>
                  </a:cubicBezTo>
                  <a:cubicBezTo>
                    <a:pt x="283" y="123"/>
                    <a:pt x="284" y="120"/>
                    <a:pt x="284" y="118"/>
                  </a:cubicBezTo>
                  <a:close/>
                  <a:moveTo>
                    <a:pt x="248" y="127"/>
                  </a:moveTo>
                  <a:cubicBezTo>
                    <a:pt x="246" y="128"/>
                    <a:pt x="245" y="130"/>
                    <a:pt x="245" y="132"/>
                  </a:cubicBezTo>
                  <a:cubicBezTo>
                    <a:pt x="246" y="135"/>
                    <a:pt x="246" y="138"/>
                    <a:pt x="246" y="141"/>
                  </a:cubicBezTo>
                  <a:cubicBezTo>
                    <a:pt x="246" y="144"/>
                    <a:pt x="246" y="148"/>
                    <a:pt x="245" y="151"/>
                  </a:cubicBezTo>
                  <a:cubicBezTo>
                    <a:pt x="245" y="153"/>
                    <a:pt x="246" y="155"/>
                    <a:pt x="248" y="156"/>
                  </a:cubicBezTo>
                  <a:cubicBezTo>
                    <a:pt x="273" y="166"/>
                    <a:pt x="273" y="166"/>
                    <a:pt x="273" y="166"/>
                  </a:cubicBezTo>
                  <a:cubicBezTo>
                    <a:pt x="262" y="198"/>
                    <a:pt x="262" y="198"/>
                    <a:pt x="262" y="198"/>
                  </a:cubicBezTo>
                  <a:cubicBezTo>
                    <a:pt x="236" y="192"/>
                    <a:pt x="236" y="192"/>
                    <a:pt x="236" y="192"/>
                  </a:cubicBezTo>
                  <a:cubicBezTo>
                    <a:pt x="234" y="192"/>
                    <a:pt x="232" y="193"/>
                    <a:pt x="231" y="194"/>
                  </a:cubicBezTo>
                  <a:cubicBezTo>
                    <a:pt x="228" y="200"/>
                    <a:pt x="224" y="205"/>
                    <a:pt x="220" y="210"/>
                  </a:cubicBezTo>
                  <a:cubicBezTo>
                    <a:pt x="218" y="211"/>
                    <a:pt x="218" y="213"/>
                    <a:pt x="219" y="215"/>
                  </a:cubicBezTo>
                  <a:cubicBezTo>
                    <a:pt x="233" y="238"/>
                    <a:pt x="233" y="238"/>
                    <a:pt x="233" y="23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188" y="238"/>
                    <a:pt x="188" y="238"/>
                    <a:pt x="188" y="238"/>
                  </a:cubicBezTo>
                  <a:cubicBezTo>
                    <a:pt x="187" y="236"/>
                    <a:pt x="184" y="236"/>
                    <a:pt x="183" y="236"/>
                  </a:cubicBezTo>
                  <a:cubicBezTo>
                    <a:pt x="177" y="239"/>
                    <a:pt x="171" y="241"/>
                    <a:pt x="165" y="242"/>
                  </a:cubicBezTo>
                  <a:cubicBezTo>
                    <a:pt x="163" y="242"/>
                    <a:pt x="161" y="244"/>
                    <a:pt x="161" y="246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25" y="273"/>
                    <a:pt x="125" y="273"/>
                    <a:pt x="125" y="273"/>
                  </a:cubicBezTo>
                  <a:cubicBezTo>
                    <a:pt x="123" y="246"/>
                    <a:pt x="123" y="246"/>
                    <a:pt x="123" y="246"/>
                  </a:cubicBezTo>
                  <a:cubicBezTo>
                    <a:pt x="122" y="244"/>
                    <a:pt x="121" y="242"/>
                    <a:pt x="119" y="242"/>
                  </a:cubicBezTo>
                  <a:cubicBezTo>
                    <a:pt x="113" y="240"/>
                    <a:pt x="107" y="238"/>
                    <a:pt x="101" y="236"/>
                  </a:cubicBezTo>
                  <a:cubicBezTo>
                    <a:pt x="99" y="235"/>
                    <a:pt x="97" y="236"/>
                    <a:pt x="96" y="237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51" y="238"/>
                    <a:pt x="51" y="238"/>
                    <a:pt x="51" y="238"/>
                  </a:cubicBezTo>
                  <a:cubicBezTo>
                    <a:pt x="65" y="214"/>
                    <a:pt x="65" y="214"/>
                    <a:pt x="65" y="214"/>
                  </a:cubicBezTo>
                  <a:cubicBezTo>
                    <a:pt x="66" y="213"/>
                    <a:pt x="66" y="210"/>
                    <a:pt x="64" y="209"/>
                  </a:cubicBezTo>
                  <a:cubicBezTo>
                    <a:pt x="60" y="204"/>
                    <a:pt x="56" y="199"/>
                    <a:pt x="53" y="194"/>
                  </a:cubicBezTo>
                  <a:cubicBezTo>
                    <a:pt x="52" y="192"/>
                    <a:pt x="50" y="191"/>
                    <a:pt x="48" y="191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8" y="154"/>
                    <a:pt x="40" y="152"/>
                    <a:pt x="39" y="150"/>
                  </a:cubicBezTo>
                  <a:cubicBezTo>
                    <a:pt x="39" y="147"/>
                    <a:pt x="39" y="144"/>
                    <a:pt x="39" y="141"/>
                  </a:cubicBezTo>
                  <a:cubicBezTo>
                    <a:pt x="39" y="138"/>
                    <a:pt x="39" y="135"/>
                    <a:pt x="39" y="131"/>
                  </a:cubicBezTo>
                  <a:cubicBezTo>
                    <a:pt x="40" y="129"/>
                    <a:pt x="38" y="127"/>
                    <a:pt x="37" y="12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1" y="90"/>
                    <a:pt x="53" y="90"/>
                    <a:pt x="54" y="88"/>
                  </a:cubicBezTo>
                  <a:cubicBezTo>
                    <a:pt x="57" y="82"/>
                    <a:pt x="61" y="77"/>
                    <a:pt x="65" y="73"/>
                  </a:cubicBezTo>
                  <a:cubicBezTo>
                    <a:pt x="66" y="71"/>
                    <a:pt x="66" y="69"/>
                    <a:pt x="65" y="67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8" y="46"/>
                    <a:pt x="100" y="47"/>
                    <a:pt x="102" y="46"/>
                  </a:cubicBezTo>
                  <a:cubicBezTo>
                    <a:pt x="108" y="43"/>
                    <a:pt x="114" y="42"/>
                    <a:pt x="120" y="40"/>
                  </a:cubicBezTo>
                  <a:cubicBezTo>
                    <a:pt x="122" y="40"/>
                    <a:pt x="123" y="38"/>
                    <a:pt x="124" y="36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2" y="38"/>
                    <a:pt x="164" y="40"/>
                    <a:pt x="166" y="40"/>
                  </a:cubicBezTo>
                  <a:cubicBezTo>
                    <a:pt x="172" y="42"/>
                    <a:pt x="178" y="44"/>
                    <a:pt x="183" y="46"/>
                  </a:cubicBezTo>
                  <a:cubicBezTo>
                    <a:pt x="185" y="47"/>
                    <a:pt x="188" y="47"/>
                    <a:pt x="189" y="45"/>
                  </a:cubicBezTo>
                  <a:cubicBezTo>
                    <a:pt x="207" y="25"/>
                    <a:pt x="207" y="25"/>
                    <a:pt x="207" y="25"/>
                  </a:cubicBezTo>
                  <a:cubicBezTo>
                    <a:pt x="234" y="45"/>
                    <a:pt x="234" y="45"/>
                    <a:pt x="234" y="45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70"/>
                    <a:pt x="219" y="72"/>
                    <a:pt x="220" y="73"/>
                  </a:cubicBezTo>
                  <a:cubicBezTo>
                    <a:pt x="225" y="78"/>
                    <a:pt x="228" y="83"/>
                    <a:pt x="231" y="89"/>
                  </a:cubicBezTo>
                  <a:cubicBezTo>
                    <a:pt x="232" y="90"/>
                    <a:pt x="235" y="91"/>
                    <a:pt x="237" y="91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73" y="117"/>
                    <a:pt x="273" y="117"/>
                    <a:pt x="273" y="117"/>
                  </a:cubicBezTo>
                  <a:lnTo>
                    <a:pt x="248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E1F79500-A9BF-4396-9F6E-7B73AC554E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63" y="1681163"/>
              <a:ext cx="90488" cy="92075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27 w 54"/>
                <a:gd name="T5" fmla="*/ 54 h 54"/>
                <a:gd name="T6" fmla="*/ 54 w 54"/>
                <a:gd name="T7" fmla="*/ 27 h 54"/>
                <a:gd name="T8" fmla="*/ 27 w 54"/>
                <a:gd name="T9" fmla="*/ 0 h 54"/>
                <a:gd name="T10" fmla="*/ 27 w 54"/>
                <a:gd name="T11" fmla="*/ 44 h 54"/>
                <a:gd name="T12" fmla="*/ 10 w 54"/>
                <a:gd name="T13" fmla="*/ 27 h 54"/>
                <a:gd name="T14" fmla="*/ 27 w 54"/>
                <a:gd name="T15" fmla="*/ 10 h 54"/>
                <a:gd name="T16" fmla="*/ 45 w 54"/>
                <a:gd name="T17" fmla="*/ 27 h 54"/>
                <a:gd name="T18" fmla="*/ 27 w 54"/>
                <a:gd name="T1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  <a:moveTo>
                    <a:pt x="27" y="44"/>
                  </a:moveTo>
                  <a:cubicBezTo>
                    <a:pt x="18" y="44"/>
                    <a:pt x="10" y="37"/>
                    <a:pt x="10" y="27"/>
                  </a:cubicBezTo>
                  <a:cubicBezTo>
                    <a:pt x="10" y="18"/>
                    <a:pt x="18" y="10"/>
                    <a:pt x="27" y="10"/>
                  </a:cubicBezTo>
                  <a:cubicBezTo>
                    <a:pt x="37" y="10"/>
                    <a:pt x="45" y="18"/>
                    <a:pt x="45" y="27"/>
                  </a:cubicBezTo>
                  <a:cubicBezTo>
                    <a:pt x="45" y="37"/>
                    <a:pt x="37" y="44"/>
                    <a:pt x="2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0B52B3EA-AE45-49E8-8E2D-2EEEA1830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613" y="1598613"/>
              <a:ext cx="255588" cy="257175"/>
            </a:xfrm>
            <a:custGeom>
              <a:avLst/>
              <a:gdLst>
                <a:gd name="T0" fmla="*/ 75 w 150"/>
                <a:gd name="T1" fmla="*/ 0 h 150"/>
                <a:gd name="T2" fmla="*/ 0 w 150"/>
                <a:gd name="T3" fmla="*/ 75 h 150"/>
                <a:gd name="T4" fmla="*/ 75 w 150"/>
                <a:gd name="T5" fmla="*/ 150 h 150"/>
                <a:gd name="T6" fmla="*/ 150 w 150"/>
                <a:gd name="T7" fmla="*/ 75 h 150"/>
                <a:gd name="T8" fmla="*/ 75 w 150"/>
                <a:gd name="T9" fmla="*/ 0 h 150"/>
                <a:gd name="T10" fmla="*/ 75 w 150"/>
                <a:gd name="T11" fmla="*/ 141 h 150"/>
                <a:gd name="T12" fmla="*/ 10 w 150"/>
                <a:gd name="T13" fmla="*/ 75 h 150"/>
                <a:gd name="T14" fmla="*/ 75 w 150"/>
                <a:gd name="T15" fmla="*/ 10 h 150"/>
                <a:gd name="T16" fmla="*/ 141 w 150"/>
                <a:gd name="T17" fmla="*/ 75 h 150"/>
                <a:gd name="T18" fmla="*/ 75 w 150"/>
                <a:gd name="T19" fmla="*/ 14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34" y="0"/>
                    <a:pt x="0" y="34"/>
                    <a:pt x="0" y="75"/>
                  </a:cubicBezTo>
                  <a:cubicBezTo>
                    <a:pt x="0" y="117"/>
                    <a:pt x="34" y="150"/>
                    <a:pt x="75" y="150"/>
                  </a:cubicBezTo>
                  <a:cubicBezTo>
                    <a:pt x="117" y="150"/>
                    <a:pt x="150" y="117"/>
                    <a:pt x="150" y="75"/>
                  </a:cubicBezTo>
                  <a:cubicBezTo>
                    <a:pt x="150" y="34"/>
                    <a:pt x="117" y="0"/>
                    <a:pt x="75" y="0"/>
                  </a:cubicBezTo>
                  <a:close/>
                  <a:moveTo>
                    <a:pt x="75" y="141"/>
                  </a:moveTo>
                  <a:cubicBezTo>
                    <a:pt x="39" y="141"/>
                    <a:pt x="10" y="111"/>
                    <a:pt x="10" y="75"/>
                  </a:cubicBezTo>
                  <a:cubicBezTo>
                    <a:pt x="10" y="39"/>
                    <a:pt x="39" y="10"/>
                    <a:pt x="75" y="10"/>
                  </a:cubicBezTo>
                  <a:cubicBezTo>
                    <a:pt x="111" y="10"/>
                    <a:pt x="141" y="39"/>
                    <a:pt x="141" y="75"/>
                  </a:cubicBezTo>
                  <a:cubicBezTo>
                    <a:pt x="141" y="111"/>
                    <a:pt x="111" y="141"/>
                    <a:pt x="75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B99AF1A9-6FC1-422D-BEBD-F058DCCFD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200" y="1381125"/>
              <a:ext cx="388938" cy="371475"/>
            </a:xfrm>
            <a:custGeom>
              <a:avLst/>
              <a:gdLst>
                <a:gd name="T0" fmla="*/ 223 w 229"/>
                <a:gd name="T1" fmla="*/ 182 h 218"/>
                <a:gd name="T2" fmla="*/ 203 w 229"/>
                <a:gd name="T3" fmla="*/ 202 h 218"/>
                <a:gd name="T4" fmla="*/ 0 w 229"/>
                <a:gd name="T5" fmla="*/ 0 h 218"/>
                <a:gd name="T6" fmla="*/ 0 w 229"/>
                <a:gd name="T7" fmla="*/ 10 h 218"/>
                <a:gd name="T8" fmla="*/ 193 w 229"/>
                <a:gd name="T9" fmla="*/ 202 h 218"/>
                <a:gd name="T10" fmla="*/ 173 w 229"/>
                <a:gd name="T11" fmla="*/ 182 h 218"/>
                <a:gd name="T12" fmla="*/ 167 w 229"/>
                <a:gd name="T13" fmla="*/ 188 h 218"/>
                <a:gd name="T14" fmla="*/ 195 w 229"/>
                <a:gd name="T15" fmla="*/ 216 h 218"/>
                <a:gd name="T16" fmla="*/ 201 w 229"/>
                <a:gd name="T17" fmla="*/ 216 h 218"/>
                <a:gd name="T18" fmla="*/ 229 w 229"/>
                <a:gd name="T19" fmla="*/ 188 h 218"/>
                <a:gd name="T20" fmla="*/ 223 w 229"/>
                <a:gd name="T21" fmla="*/ 182 h 218"/>
                <a:gd name="T22" fmla="*/ 194 w 229"/>
                <a:gd name="T23" fmla="*/ 203 h 218"/>
                <a:gd name="T24" fmla="*/ 194 w 229"/>
                <a:gd name="T25" fmla="*/ 203 h 218"/>
                <a:gd name="T26" fmla="*/ 196 w 229"/>
                <a:gd name="T27" fmla="*/ 203 h 218"/>
                <a:gd name="T28" fmla="*/ 194 w 229"/>
                <a:gd name="T29" fmla="*/ 20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" h="218">
                  <a:moveTo>
                    <a:pt x="223" y="182"/>
                  </a:moveTo>
                  <a:cubicBezTo>
                    <a:pt x="203" y="202"/>
                    <a:pt x="203" y="202"/>
                    <a:pt x="203" y="202"/>
                  </a:cubicBezTo>
                  <a:cubicBezTo>
                    <a:pt x="203" y="91"/>
                    <a:pt x="112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7" y="10"/>
                    <a:pt x="193" y="96"/>
                    <a:pt x="193" y="202"/>
                  </a:cubicBezTo>
                  <a:cubicBezTo>
                    <a:pt x="173" y="182"/>
                    <a:pt x="173" y="182"/>
                    <a:pt x="173" y="182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95" y="216"/>
                    <a:pt x="195" y="216"/>
                    <a:pt x="195" y="216"/>
                  </a:cubicBezTo>
                  <a:cubicBezTo>
                    <a:pt x="197" y="218"/>
                    <a:pt x="200" y="218"/>
                    <a:pt x="201" y="216"/>
                  </a:cubicBezTo>
                  <a:cubicBezTo>
                    <a:pt x="229" y="188"/>
                    <a:pt x="229" y="188"/>
                    <a:pt x="229" y="188"/>
                  </a:cubicBezTo>
                  <a:lnTo>
                    <a:pt x="223" y="182"/>
                  </a:lnTo>
                  <a:close/>
                  <a:moveTo>
                    <a:pt x="194" y="203"/>
                  </a:moveTo>
                  <a:cubicBezTo>
                    <a:pt x="194" y="203"/>
                    <a:pt x="194" y="203"/>
                    <a:pt x="194" y="203"/>
                  </a:cubicBezTo>
                  <a:cubicBezTo>
                    <a:pt x="196" y="203"/>
                    <a:pt x="196" y="203"/>
                    <a:pt x="196" y="203"/>
                  </a:cubicBezTo>
                  <a:lnTo>
                    <a:pt x="194" y="2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76">
              <a:extLst>
                <a:ext uri="{FF2B5EF4-FFF2-40B4-BE49-F238E27FC236}">
                  <a16:creationId xmlns:a16="http://schemas.microsoft.com/office/drawing/2014/main" id="{3738520A-1141-414D-8B34-0A5AB376C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" y="1704975"/>
              <a:ext cx="390525" cy="368300"/>
            </a:xfrm>
            <a:custGeom>
              <a:avLst/>
              <a:gdLst>
                <a:gd name="T0" fmla="*/ 36 w 229"/>
                <a:gd name="T1" fmla="*/ 16 h 216"/>
                <a:gd name="T2" fmla="*/ 56 w 229"/>
                <a:gd name="T3" fmla="*/ 36 h 216"/>
                <a:gd name="T4" fmla="*/ 62 w 229"/>
                <a:gd name="T5" fmla="*/ 30 h 216"/>
                <a:gd name="T6" fmla="*/ 34 w 229"/>
                <a:gd name="T7" fmla="*/ 2 h 216"/>
                <a:gd name="T8" fmla="*/ 28 w 229"/>
                <a:gd name="T9" fmla="*/ 2 h 216"/>
                <a:gd name="T10" fmla="*/ 0 w 229"/>
                <a:gd name="T11" fmla="*/ 30 h 216"/>
                <a:gd name="T12" fmla="*/ 6 w 229"/>
                <a:gd name="T13" fmla="*/ 36 h 216"/>
                <a:gd name="T14" fmla="*/ 27 w 229"/>
                <a:gd name="T15" fmla="*/ 15 h 216"/>
                <a:gd name="T16" fmla="*/ 229 w 229"/>
                <a:gd name="T17" fmla="*/ 216 h 216"/>
                <a:gd name="T18" fmla="*/ 229 w 229"/>
                <a:gd name="T19" fmla="*/ 206 h 216"/>
                <a:gd name="T20" fmla="*/ 36 w 229"/>
                <a:gd name="T21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" h="216">
                  <a:moveTo>
                    <a:pt x="36" y="16"/>
                  </a:moveTo>
                  <a:cubicBezTo>
                    <a:pt x="56" y="36"/>
                    <a:pt x="56" y="36"/>
                    <a:pt x="56" y="36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0"/>
                    <a:pt x="30" y="0"/>
                    <a:pt x="28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8" y="126"/>
                    <a:pt x="118" y="216"/>
                    <a:pt x="229" y="216"/>
                  </a:cubicBezTo>
                  <a:cubicBezTo>
                    <a:pt x="229" y="206"/>
                    <a:pt x="229" y="206"/>
                    <a:pt x="229" y="206"/>
                  </a:cubicBezTo>
                  <a:cubicBezTo>
                    <a:pt x="124" y="206"/>
                    <a:pt x="38" y="121"/>
                    <a:pt x="3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030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14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3" name="Connecteur droit 285">
            <a:extLst>
              <a:ext uri="{FF2B5EF4-FFF2-40B4-BE49-F238E27FC236}">
                <a16:creationId xmlns:a16="http://schemas.microsoft.com/office/drawing/2014/main" id="{AE821E9C-6FB9-4337-94D1-9154C546361C}"/>
              </a:ext>
            </a:extLst>
          </p:cNvPr>
          <p:cNvCxnSpPr>
            <a:cxnSpLocks/>
          </p:cNvCxnSpPr>
          <p:nvPr/>
        </p:nvCxnSpPr>
        <p:spPr>
          <a:xfrm>
            <a:off x="189000" y="6871348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EC15B1E-0E6D-441B-94BD-731A46530363}"/>
              </a:ext>
            </a:extLst>
          </p:cNvPr>
          <p:cNvSpPr/>
          <p:nvPr/>
        </p:nvSpPr>
        <p:spPr>
          <a:xfrm>
            <a:off x="360009" y="6541280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Acteurs clés à associer au déploiement</a:t>
            </a:r>
          </a:p>
        </p:txBody>
      </p:sp>
      <p:grpSp>
        <p:nvGrpSpPr>
          <p:cNvPr id="45" name="Groupe 26">
            <a:extLst>
              <a:ext uri="{FF2B5EF4-FFF2-40B4-BE49-F238E27FC236}">
                <a16:creationId xmlns:a16="http://schemas.microsoft.com/office/drawing/2014/main" id="{672CA0EC-F141-4E2A-83EB-9D48A84044D9}"/>
              </a:ext>
            </a:extLst>
          </p:cNvPr>
          <p:cNvGrpSpPr>
            <a:grpSpLocks noChangeAspect="1"/>
          </p:cNvGrpSpPr>
          <p:nvPr/>
        </p:nvGrpSpPr>
        <p:grpSpPr>
          <a:xfrm>
            <a:off x="168843" y="6509070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46" name="Ellipse 30">
              <a:extLst>
                <a:ext uri="{FF2B5EF4-FFF2-40B4-BE49-F238E27FC236}">
                  <a16:creationId xmlns:a16="http://schemas.microsoft.com/office/drawing/2014/main" id="{6D6181D5-2CDF-400D-9B25-0EB218E0F334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e 33">
              <a:extLst>
                <a:ext uri="{FF2B5EF4-FFF2-40B4-BE49-F238E27FC236}">
                  <a16:creationId xmlns:a16="http://schemas.microsoft.com/office/drawing/2014/main" id="{911DA047-7DC4-44A6-B1C1-FC31D63F46F4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48" name="Connecteur droit 34">
                <a:extLst>
                  <a:ext uri="{FF2B5EF4-FFF2-40B4-BE49-F238E27FC236}">
                    <a16:creationId xmlns:a16="http://schemas.microsoft.com/office/drawing/2014/main" id="{343AA8BD-BA97-4A91-8820-CA0677147B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35">
                <a:extLst>
                  <a:ext uri="{FF2B5EF4-FFF2-40B4-BE49-F238E27FC236}">
                    <a16:creationId xmlns:a16="http://schemas.microsoft.com/office/drawing/2014/main" id="{8D821808-B886-47DC-A3DF-D5416FB6E5C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Gruppieren 202">
            <a:extLst>
              <a:ext uri="{FF2B5EF4-FFF2-40B4-BE49-F238E27FC236}">
                <a16:creationId xmlns:a16="http://schemas.microsoft.com/office/drawing/2014/main" id="{73B0FFBC-97B1-4E8D-AEE5-8DCCA98ADA81}"/>
              </a:ext>
            </a:extLst>
          </p:cNvPr>
          <p:cNvGrpSpPr>
            <a:grpSpLocks noChangeAspect="1"/>
          </p:cNvGrpSpPr>
          <p:nvPr/>
        </p:nvGrpSpPr>
        <p:grpSpPr>
          <a:xfrm>
            <a:off x="6299838" y="6410346"/>
            <a:ext cx="369162" cy="417229"/>
            <a:chOff x="-2093913" y="4716463"/>
            <a:chExt cx="1828800" cy="2066924"/>
          </a:xfrm>
          <a:solidFill>
            <a:srgbClr val="D91F41"/>
          </a:solidFill>
        </p:grpSpPr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id="{4AE3D6E1-8E81-476B-B05F-FEFA702A9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47788" y="5737225"/>
              <a:ext cx="338138" cy="171450"/>
            </a:xfrm>
            <a:custGeom>
              <a:avLst/>
              <a:gdLst>
                <a:gd name="T0" fmla="*/ 208 w 208"/>
                <a:gd name="T1" fmla="*/ 106 h 106"/>
                <a:gd name="T2" fmla="*/ 181 w 208"/>
                <a:gd name="T3" fmla="*/ 106 h 106"/>
                <a:gd name="T4" fmla="*/ 181 w 208"/>
                <a:gd name="T5" fmla="*/ 87 h 106"/>
                <a:gd name="T6" fmla="*/ 138 w 208"/>
                <a:gd name="T7" fmla="*/ 29 h 106"/>
                <a:gd name="T8" fmla="*/ 109 w 208"/>
                <a:gd name="T9" fmla="*/ 40 h 106"/>
                <a:gd name="T10" fmla="*/ 99 w 208"/>
                <a:gd name="T11" fmla="*/ 40 h 106"/>
                <a:gd name="T12" fmla="*/ 70 w 208"/>
                <a:gd name="T13" fmla="*/ 29 h 106"/>
                <a:gd name="T14" fmla="*/ 27 w 208"/>
                <a:gd name="T15" fmla="*/ 87 h 106"/>
                <a:gd name="T16" fmla="*/ 27 w 208"/>
                <a:gd name="T17" fmla="*/ 106 h 106"/>
                <a:gd name="T18" fmla="*/ 0 w 208"/>
                <a:gd name="T19" fmla="*/ 106 h 106"/>
                <a:gd name="T20" fmla="*/ 0 w 208"/>
                <a:gd name="T21" fmla="*/ 87 h 106"/>
                <a:gd name="T22" fmla="*/ 64 w 208"/>
                <a:gd name="T23" fmla="*/ 1 h 106"/>
                <a:gd name="T24" fmla="*/ 74 w 208"/>
                <a:gd name="T25" fmla="*/ 1 h 106"/>
                <a:gd name="T26" fmla="*/ 104 w 208"/>
                <a:gd name="T27" fmla="*/ 12 h 106"/>
                <a:gd name="T28" fmla="*/ 134 w 208"/>
                <a:gd name="T29" fmla="*/ 1 h 106"/>
                <a:gd name="T30" fmla="*/ 144 w 208"/>
                <a:gd name="T31" fmla="*/ 1 h 106"/>
                <a:gd name="T32" fmla="*/ 208 w 208"/>
                <a:gd name="T33" fmla="*/ 87 h 106"/>
                <a:gd name="T34" fmla="*/ 208 w 208"/>
                <a:gd name="T3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106">
                  <a:moveTo>
                    <a:pt x="208" y="106"/>
                  </a:moveTo>
                  <a:cubicBezTo>
                    <a:pt x="181" y="106"/>
                    <a:pt x="181" y="106"/>
                    <a:pt x="181" y="106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60"/>
                    <a:pt x="168" y="42"/>
                    <a:pt x="138" y="29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6" y="41"/>
                    <a:pt x="102" y="41"/>
                    <a:pt x="99" y="4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40" y="42"/>
                    <a:pt x="27" y="60"/>
                    <a:pt x="27" y="8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47"/>
                    <a:pt x="21" y="19"/>
                    <a:pt x="64" y="1"/>
                  </a:cubicBezTo>
                  <a:cubicBezTo>
                    <a:pt x="67" y="0"/>
                    <a:pt x="71" y="0"/>
                    <a:pt x="74" y="1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7" y="0"/>
                    <a:pt x="141" y="0"/>
                    <a:pt x="144" y="1"/>
                  </a:cubicBezTo>
                  <a:cubicBezTo>
                    <a:pt x="187" y="19"/>
                    <a:pt x="208" y="47"/>
                    <a:pt x="208" y="87"/>
                  </a:cubicBezTo>
                  <a:lnTo>
                    <a:pt x="208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113DE5E7-B93F-4C17-8968-AD547050D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6351" y="5543550"/>
              <a:ext cx="195263" cy="195262"/>
            </a:xfrm>
            <a:custGeom>
              <a:avLst/>
              <a:gdLst>
                <a:gd name="T0" fmla="*/ 60 w 120"/>
                <a:gd name="T1" fmla="*/ 120 h 120"/>
                <a:gd name="T2" fmla="*/ 0 w 120"/>
                <a:gd name="T3" fmla="*/ 60 h 120"/>
                <a:gd name="T4" fmla="*/ 60 w 120"/>
                <a:gd name="T5" fmla="*/ 0 h 120"/>
                <a:gd name="T6" fmla="*/ 120 w 120"/>
                <a:gd name="T7" fmla="*/ 60 h 120"/>
                <a:gd name="T8" fmla="*/ 60 w 120"/>
                <a:gd name="T9" fmla="*/ 120 h 120"/>
                <a:gd name="T10" fmla="*/ 60 w 120"/>
                <a:gd name="T11" fmla="*/ 28 h 120"/>
                <a:gd name="T12" fmla="*/ 28 w 120"/>
                <a:gd name="T13" fmla="*/ 60 h 120"/>
                <a:gd name="T14" fmla="*/ 60 w 120"/>
                <a:gd name="T15" fmla="*/ 92 h 120"/>
                <a:gd name="T16" fmla="*/ 92 w 120"/>
                <a:gd name="T17" fmla="*/ 60 h 120"/>
                <a:gd name="T18" fmla="*/ 60 w 120"/>
                <a:gd name="T19" fmla="*/ 2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93" y="0"/>
                    <a:pt x="120" y="27"/>
                    <a:pt x="120" y="60"/>
                  </a:cubicBezTo>
                  <a:cubicBezTo>
                    <a:pt x="120" y="93"/>
                    <a:pt x="93" y="120"/>
                    <a:pt x="60" y="120"/>
                  </a:cubicBezTo>
                  <a:close/>
                  <a:moveTo>
                    <a:pt x="60" y="28"/>
                  </a:moveTo>
                  <a:cubicBezTo>
                    <a:pt x="42" y="28"/>
                    <a:pt x="28" y="42"/>
                    <a:pt x="28" y="60"/>
                  </a:cubicBezTo>
                  <a:cubicBezTo>
                    <a:pt x="28" y="78"/>
                    <a:pt x="42" y="92"/>
                    <a:pt x="60" y="92"/>
                  </a:cubicBezTo>
                  <a:cubicBezTo>
                    <a:pt x="78" y="92"/>
                    <a:pt x="92" y="78"/>
                    <a:pt x="92" y="60"/>
                  </a:cubicBezTo>
                  <a:cubicBezTo>
                    <a:pt x="92" y="42"/>
                    <a:pt x="78" y="28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2">
              <a:extLst>
                <a:ext uri="{FF2B5EF4-FFF2-40B4-BE49-F238E27FC236}">
                  <a16:creationId xmlns:a16="http://schemas.microsoft.com/office/drawing/2014/main" id="{A0572CB0-BE41-4CDE-9290-F886B2B6D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89051" y="4716463"/>
              <a:ext cx="207963" cy="207962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28 h 128"/>
                <a:gd name="T12" fmla="*/ 28 w 128"/>
                <a:gd name="T13" fmla="*/ 64 h 128"/>
                <a:gd name="T14" fmla="*/ 64 w 128"/>
                <a:gd name="T15" fmla="*/ 100 h 128"/>
                <a:gd name="T16" fmla="*/ 100 w 128"/>
                <a:gd name="T17" fmla="*/ 64 h 128"/>
                <a:gd name="T18" fmla="*/ 64 w 128"/>
                <a:gd name="T19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99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28"/>
                  </a:moveTo>
                  <a:cubicBezTo>
                    <a:pt x="44" y="28"/>
                    <a:pt x="28" y="44"/>
                    <a:pt x="28" y="64"/>
                  </a:cubicBezTo>
                  <a:cubicBezTo>
                    <a:pt x="28" y="84"/>
                    <a:pt x="44" y="100"/>
                    <a:pt x="64" y="100"/>
                  </a:cubicBezTo>
                  <a:cubicBezTo>
                    <a:pt x="84" y="100"/>
                    <a:pt x="100" y="84"/>
                    <a:pt x="100" y="64"/>
                  </a:cubicBezTo>
                  <a:cubicBezTo>
                    <a:pt x="100" y="44"/>
                    <a:pt x="84" y="28"/>
                    <a:pt x="6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33">
              <a:extLst>
                <a:ext uri="{FF2B5EF4-FFF2-40B4-BE49-F238E27FC236}">
                  <a16:creationId xmlns:a16="http://schemas.microsoft.com/office/drawing/2014/main" id="{B0F5124A-2A15-4006-899B-FC1704214F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6351" y="6575425"/>
              <a:ext cx="207963" cy="207962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28 h 128"/>
                <a:gd name="T12" fmla="*/ 28 w 128"/>
                <a:gd name="T13" fmla="*/ 64 h 128"/>
                <a:gd name="T14" fmla="*/ 64 w 128"/>
                <a:gd name="T15" fmla="*/ 100 h 128"/>
                <a:gd name="T16" fmla="*/ 100 w 128"/>
                <a:gd name="T17" fmla="*/ 64 h 128"/>
                <a:gd name="T18" fmla="*/ 64 w 128"/>
                <a:gd name="T19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99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28"/>
                  </a:moveTo>
                  <a:cubicBezTo>
                    <a:pt x="44" y="28"/>
                    <a:pt x="28" y="44"/>
                    <a:pt x="28" y="64"/>
                  </a:cubicBezTo>
                  <a:cubicBezTo>
                    <a:pt x="28" y="84"/>
                    <a:pt x="44" y="100"/>
                    <a:pt x="64" y="100"/>
                  </a:cubicBezTo>
                  <a:cubicBezTo>
                    <a:pt x="84" y="100"/>
                    <a:pt x="100" y="84"/>
                    <a:pt x="100" y="64"/>
                  </a:cubicBezTo>
                  <a:cubicBezTo>
                    <a:pt x="100" y="44"/>
                    <a:pt x="84" y="28"/>
                    <a:pt x="6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34">
              <a:extLst>
                <a:ext uri="{FF2B5EF4-FFF2-40B4-BE49-F238E27FC236}">
                  <a16:creationId xmlns:a16="http://schemas.microsoft.com/office/drawing/2014/main" id="{AF21FAB5-2FD9-46D5-B328-CC70A4CEF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3713" y="5167313"/>
              <a:ext cx="227013" cy="214312"/>
            </a:xfrm>
            <a:custGeom>
              <a:avLst/>
              <a:gdLst>
                <a:gd name="T0" fmla="*/ 70 w 140"/>
                <a:gd name="T1" fmla="*/ 133 h 133"/>
                <a:gd name="T2" fmla="*/ 25 w 140"/>
                <a:gd name="T3" fmla="*/ 115 h 133"/>
                <a:gd name="T4" fmla="*/ 25 w 140"/>
                <a:gd name="T5" fmla="*/ 25 h 133"/>
                <a:gd name="T6" fmla="*/ 115 w 140"/>
                <a:gd name="T7" fmla="*/ 25 h 133"/>
                <a:gd name="T8" fmla="*/ 115 w 140"/>
                <a:gd name="T9" fmla="*/ 115 h 133"/>
                <a:gd name="T10" fmla="*/ 70 w 140"/>
                <a:gd name="T11" fmla="*/ 133 h 133"/>
                <a:gd name="T12" fmla="*/ 70 w 140"/>
                <a:gd name="T13" fmla="*/ 33 h 133"/>
                <a:gd name="T14" fmla="*/ 44 w 140"/>
                <a:gd name="T15" fmla="*/ 44 h 133"/>
                <a:gd name="T16" fmla="*/ 44 w 140"/>
                <a:gd name="T17" fmla="*/ 95 h 133"/>
                <a:gd name="T18" fmla="*/ 95 w 140"/>
                <a:gd name="T19" fmla="*/ 95 h 133"/>
                <a:gd name="T20" fmla="*/ 95 w 140"/>
                <a:gd name="T21" fmla="*/ 44 h 133"/>
                <a:gd name="T22" fmla="*/ 70 w 140"/>
                <a:gd name="T23" fmla="*/ 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133">
                  <a:moveTo>
                    <a:pt x="70" y="133"/>
                  </a:moveTo>
                  <a:cubicBezTo>
                    <a:pt x="54" y="133"/>
                    <a:pt x="37" y="127"/>
                    <a:pt x="25" y="115"/>
                  </a:cubicBezTo>
                  <a:cubicBezTo>
                    <a:pt x="0" y="90"/>
                    <a:pt x="0" y="49"/>
                    <a:pt x="25" y="25"/>
                  </a:cubicBezTo>
                  <a:cubicBezTo>
                    <a:pt x="50" y="0"/>
                    <a:pt x="90" y="0"/>
                    <a:pt x="115" y="25"/>
                  </a:cubicBezTo>
                  <a:cubicBezTo>
                    <a:pt x="140" y="49"/>
                    <a:pt x="140" y="90"/>
                    <a:pt x="115" y="115"/>
                  </a:cubicBezTo>
                  <a:cubicBezTo>
                    <a:pt x="103" y="127"/>
                    <a:pt x="86" y="133"/>
                    <a:pt x="70" y="133"/>
                  </a:cubicBezTo>
                  <a:close/>
                  <a:moveTo>
                    <a:pt x="70" y="33"/>
                  </a:moveTo>
                  <a:cubicBezTo>
                    <a:pt x="61" y="33"/>
                    <a:pt x="51" y="37"/>
                    <a:pt x="44" y="44"/>
                  </a:cubicBezTo>
                  <a:cubicBezTo>
                    <a:pt x="30" y="58"/>
                    <a:pt x="30" y="81"/>
                    <a:pt x="44" y="95"/>
                  </a:cubicBezTo>
                  <a:cubicBezTo>
                    <a:pt x="58" y="109"/>
                    <a:pt x="81" y="109"/>
                    <a:pt x="95" y="95"/>
                  </a:cubicBezTo>
                  <a:cubicBezTo>
                    <a:pt x="110" y="81"/>
                    <a:pt x="110" y="58"/>
                    <a:pt x="95" y="44"/>
                  </a:cubicBezTo>
                  <a:cubicBezTo>
                    <a:pt x="88" y="37"/>
                    <a:pt x="79" y="33"/>
                    <a:pt x="70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35">
              <a:extLst>
                <a:ext uri="{FF2B5EF4-FFF2-40B4-BE49-F238E27FC236}">
                  <a16:creationId xmlns:a16="http://schemas.microsoft.com/office/drawing/2014/main" id="{5C626ECD-EFC5-4AB3-8BEA-087718D073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93913" y="6118225"/>
              <a:ext cx="228600" cy="204787"/>
            </a:xfrm>
            <a:custGeom>
              <a:avLst/>
              <a:gdLst>
                <a:gd name="T0" fmla="*/ 71 w 141"/>
                <a:gd name="T1" fmla="*/ 127 h 127"/>
                <a:gd name="T2" fmla="*/ 25 w 141"/>
                <a:gd name="T3" fmla="*/ 109 h 127"/>
                <a:gd name="T4" fmla="*/ 25 w 141"/>
                <a:gd name="T5" fmla="*/ 19 h 127"/>
                <a:gd name="T6" fmla="*/ 71 w 141"/>
                <a:gd name="T7" fmla="*/ 0 h 127"/>
                <a:gd name="T8" fmla="*/ 116 w 141"/>
                <a:gd name="T9" fmla="*/ 19 h 127"/>
                <a:gd name="T10" fmla="*/ 116 w 141"/>
                <a:gd name="T11" fmla="*/ 109 h 127"/>
                <a:gd name="T12" fmla="*/ 116 w 141"/>
                <a:gd name="T13" fmla="*/ 109 h 127"/>
                <a:gd name="T14" fmla="*/ 71 w 141"/>
                <a:gd name="T15" fmla="*/ 127 h 127"/>
                <a:gd name="T16" fmla="*/ 71 w 141"/>
                <a:gd name="T17" fmla="*/ 27 h 127"/>
                <a:gd name="T18" fmla="*/ 45 w 141"/>
                <a:gd name="T19" fmla="*/ 38 h 127"/>
                <a:gd name="T20" fmla="*/ 45 w 141"/>
                <a:gd name="T21" fmla="*/ 89 h 127"/>
                <a:gd name="T22" fmla="*/ 96 w 141"/>
                <a:gd name="T23" fmla="*/ 89 h 127"/>
                <a:gd name="T24" fmla="*/ 96 w 141"/>
                <a:gd name="T25" fmla="*/ 38 h 127"/>
                <a:gd name="T26" fmla="*/ 71 w 141"/>
                <a:gd name="T27" fmla="*/ 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27">
                  <a:moveTo>
                    <a:pt x="71" y="127"/>
                  </a:moveTo>
                  <a:cubicBezTo>
                    <a:pt x="54" y="127"/>
                    <a:pt x="38" y="121"/>
                    <a:pt x="25" y="109"/>
                  </a:cubicBezTo>
                  <a:cubicBezTo>
                    <a:pt x="0" y="84"/>
                    <a:pt x="0" y="43"/>
                    <a:pt x="25" y="19"/>
                  </a:cubicBezTo>
                  <a:cubicBezTo>
                    <a:pt x="37" y="6"/>
                    <a:pt x="53" y="0"/>
                    <a:pt x="71" y="0"/>
                  </a:cubicBezTo>
                  <a:cubicBezTo>
                    <a:pt x="88" y="0"/>
                    <a:pt x="104" y="6"/>
                    <a:pt x="116" y="19"/>
                  </a:cubicBezTo>
                  <a:cubicBezTo>
                    <a:pt x="141" y="43"/>
                    <a:pt x="141" y="84"/>
                    <a:pt x="116" y="109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03" y="121"/>
                    <a:pt x="87" y="127"/>
                    <a:pt x="71" y="127"/>
                  </a:cubicBezTo>
                  <a:close/>
                  <a:moveTo>
                    <a:pt x="71" y="27"/>
                  </a:moveTo>
                  <a:cubicBezTo>
                    <a:pt x="61" y="27"/>
                    <a:pt x="52" y="31"/>
                    <a:pt x="45" y="38"/>
                  </a:cubicBezTo>
                  <a:cubicBezTo>
                    <a:pt x="31" y="52"/>
                    <a:pt x="31" y="75"/>
                    <a:pt x="45" y="89"/>
                  </a:cubicBezTo>
                  <a:cubicBezTo>
                    <a:pt x="59" y="103"/>
                    <a:pt x="82" y="103"/>
                    <a:pt x="96" y="89"/>
                  </a:cubicBezTo>
                  <a:cubicBezTo>
                    <a:pt x="110" y="75"/>
                    <a:pt x="110" y="52"/>
                    <a:pt x="96" y="38"/>
                  </a:cubicBezTo>
                  <a:cubicBezTo>
                    <a:pt x="89" y="31"/>
                    <a:pt x="80" y="27"/>
                    <a:pt x="7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36">
              <a:extLst>
                <a:ext uri="{FF2B5EF4-FFF2-40B4-BE49-F238E27FC236}">
                  <a16:creationId xmlns:a16="http://schemas.microsoft.com/office/drawing/2014/main" id="{C6C8B589-32CC-484F-B210-063857A6C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92326" y="5173663"/>
              <a:ext cx="214313" cy="220662"/>
            </a:xfrm>
            <a:custGeom>
              <a:avLst/>
              <a:gdLst>
                <a:gd name="T0" fmla="*/ 66 w 132"/>
                <a:gd name="T1" fmla="*/ 136 h 136"/>
                <a:gd name="T2" fmla="*/ 33 w 132"/>
                <a:gd name="T3" fmla="*/ 127 h 136"/>
                <a:gd name="T4" fmla="*/ 4 w 132"/>
                <a:gd name="T5" fmla="*/ 88 h 136"/>
                <a:gd name="T6" fmla="*/ 11 w 132"/>
                <a:gd name="T7" fmla="*/ 40 h 136"/>
                <a:gd name="T8" fmla="*/ 98 w 132"/>
                <a:gd name="T9" fmla="*/ 18 h 136"/>
                <a:gd name="T10" fmla="*/ 98 w 132"/>
                <a:gd name="T11" fmla="*/ 18 h 136"/>
                <a:gd name="T12" fmla="*/ 128 w 132"/>
                <a:gd name="T13" fmla="*/ 57 h 136"/>
                <a:gd name="T14" fmla="*/ 120 w 132"/>
                <a:gd name="T15" fmla="*/ 105 h 136"/>
                <a:gd name="T16" fmla="*/ 81 w 132"/>
                <a:gd name="T17" fmla="*/ 134 h 136"/>
                <a:gd name="T18" fmla="*/ 66 w 132"/>
                <a:gd name="T19" fmla="*/ 136 h 136"/>
                <a:gd name="T20" fmla="*/ 66 w 132"/>
                <a:gd name="T21" fmla="*/ 36 h 136"/>
                <a:gd name="T22" fmla="*/ 57 w 132"/>
                <a:gd name="T23" fmla="*/ 37 h 136"/>
                <a:gd name="T24" fmla="*/ 35 w 132"/>
                <a:gd name="T25" fmla="*/ 54 h 136"/>
                <a:gd name="T26" fmla="*/ 47 w 132"/>
                <a:gd name="T27" fmla="*/ 104 h 136"/>
                <a:gd name="T28" fmla="*/ 75 w 132"/>
                <a:gd name="T29" fmla="*/ 108 h 136"/>
                <a:gd name="T30" fmla="*/ 97 w 132"/>
                <a:gd name="T31" fmla="*/ 91 h 136"/>
                <a:gd name="T32" fmla="*/ 101 w 132"/>
                <a:gd name="T33" fmla="*/ 64 h 136"/>
                <a:gd name="T34" fmla="*/ 84 w 132"/>
                <a:gd name="T35" fmla="*/ 41 h 136"/>
                <a:gd name="T36" fmla="*/ 84 w 132"/>
                <a:gd name="T37" fmla="*/ 41 h 136"/>
                <a:gd name="T38" fmla="*/ 66 w 132"/>
                <a:gd name="T39" fmla="*/ 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" h="136">
                  <a:moveTo>
                    <a:pt x="66" y="136"/>
                  </a:moveTo>
                  <a:cubicBezTo>
                    <a:pt x="54" y="136"/>
                    <a:pt x="43" y="133"/>
                    <a:pt x="33" y="127"/>
                  </a:cubicBezTo>
                  <a:cubicBezTo>
                    <a:pt x="18" y="119"/>
                    <a:pt x="8" y="105"/>
                    <a:pt x="4" y="88"/>
                  </a:cubicBezTo>
                  <a:cubicBezTo>
                    <a:pt x="0" y="72"/>
                    <a:pt x="2" y="54"/>
                    <a:pt x="11" y="40"/>
                  </a:cubicBezTo>
                  <a:cubicBezTo>
                    <a:pt x="29" y="10"/>
                    <a:pt x="68" y="0"/>
                    <a:pt x="98" y="18"/>
                  </a:cubicBezTo>
                  <a:cubicBezTo>
                    <a:pt x="98" y="18"/>
                    <a:pt x="98" y="18"/>
                    <a:pt x="98" y="18"/>
                  </a:cubicBezTo>
                  <a:cubicBezTo>
                    <a:pt x="113" y="26"/>
                    <a:pt x="123" y="40"/>
                    <a:pt x="128" y="57"/>
                  </a:cubicBezTo>
                  <a:cubicBezTo>
                    <a:pt x="132" y="73"/>
                    <a:pt x="129" y="91"/>
                    <a:pt x="120" y="105"/>
                  </a:cubicBezTo>
                  <a:cubicBezTo>
                    <a:pt x="112" y="120"/>
                    <a:pt x="98" y="130"/>
                    <a:pt x="81" y="134"/>
                  </a:cubicBezTo>
                  <a:cubicBezTo>
                    <a:pt x="76" y="136"/>
                    <a:pt x="71" y="136"/>
                    <a:pt x="66" y="136"/>
                  </a:cubicBezTo>
                  <a:close/>
                  <a:moveTo>
                    <a:pt x="66" y="36"/>
                  </a:moveTo>
                  <a:cubicBezTo>
                    <a:pt x="63" y="36"/>
                    <a:pt x="60" y="37"/>
                    <a:pt x="57" y="37"/>
                  </a:cubicBezTo>
                  <a:cubicBezTo>
                    <a:pt x="47" y="40"/>
                    <a:pt x="40" y="46"/>
                    <a:pt x="35" y="54"/>
                  </a:cubicBezTo>
                  <a:cubicBezTo>
                    <a:pt x="24" y="71"/>
                    <a:pt x="30" y="93"/>
                    <a:pt x="47" y="104"/>
                  </a:cubicBezTo>
                  <a:cubicBezTo>
                    <a:pt x="55" y="108"/>
                    <a:pt x="65" y="110"/>
                    <a:pt x="75" y="108"/>
                  </a:cubicBezTo>
                  <a:cubicBezTo>
                    <a:pt x="84" y="105"/>
                    <a:pt x="92" y="99"/>
                    <a:pt x="97" y="91"/>
                  </a:cubicBezTo>
                  <a:cubicBezTo>
                    <a:pt x="102" y="83"/>
                    <a:pt x="103" y="73"/>
                    <a:pt x="101" y="64"/>
                  </a:cubicBezTo>
                  <a:cubicBezTo>
                    <a:pt x="98" y="54"/>
                    <a:pt x="93" y="46"/>
                    <a:pt x="8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9" y="38"/>
                    <a:pt x="72" y="36"/>
                    <a:pt x="6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37">
              <a:extLst>
                <a:ext uri="{FF2B5EF4-FFF2-40B4-BE49-F238E27FC236}">
                  <a16:creationId xmlns:a16="http://schemas.microsoft.com/office/drawing/2014/main" id="{CABBECCF-2005-43D2-8C1F-E68B2BAE6E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0538" y="6100763"/>
              <a:ext cx="225425" cy="211137"/>
            </a:xfrm>
            <a:custGeom>
              <a:avLst/>
              <a:gdLst>
                <a:gd name="T0" fmla="*/ 73 w 139"/>
                <a:gd name="T1" fmla="*/ 130 h 130"/>
                <a:gd name="T2" fmla="*/ 41 w 139"/>
                <a:gd name="T3" fmla="*/ 121 h 130"/>
                <a:gd name="T4" fmla="*/ 18 w 139"/>
                <a:gd name="T5" fmla="*/ 33 h 130"/>
                <a:gd name="T6" fmla="*/ 58 w 139"/>
                <a:gd name="T7" fmla="*/ 4 h 130"/>
                <a:gd name="T8" fmla="*/ 106 w 139"/>
                <a:gd name="T9" fmla="*/ 11 h 130"/>
                <a:gd name="T10" fmla="*/ 135 w 139"/>
                <a:gd name="T11" fmla="*/ 51 h 130"/>
                <a:gd name="T12" fmla="*/ 128 w 139"/>
                <a:gd name="T13" fmla="*/ 99 h 130"/>
                <a:gd name="T14" fmla="*/ 89 w 139"/>
                <a:gd name="T15" fmla="*/ 128 h 130"/>
                <a:gd name="T16" fmla="*/ 73 w 139"/>
                <a:gd name="T17" fmla="*/ 130 h 130"/>
                <a:gd name="T18" fmla="*/ 73 w 139"/>
                <a:gd name="T19" fmla="*/ 30 h 130"/>
                <a:gd name="T20" fmla="*/ 64 w 139"/>
                <a:gd name="T21" fmla="*/ 31 h 130"/>
                <a:gd name="T22" fmla="*/ 42 w 139"/>
                <a:gd name="T23" fmla="*/ 48 h 130"/>
                <a:gd name="T24" fmla="*/ 38 w 139"/>
                <a:gd name="T25" fmla="*/ 75 h 130"/>
                <a:gd name="T26" fmla="*/ 55 w 139"/>
                <a:gd name="T27" fmla="*/ 97 h 130"/>
                <a:gd name="T28" fmla="*/ 104 w 139"/>
                <a:gd name="T29" fmla="*/ 85 h 130"/>
                <a:gd name="T30" fmla="*/ 108 w 139"/>
                <a:gd name="T31" fmla="*/ 57 h 130"/>
                <a:gd name="T32" fmla="*/ 92 w 139"/>
                <a:gd name="T33" fmla="*/ 35 h 130"/>
                <a:gd name="T34" fmla="*/ 73 w 139"/>
                <a:gd name="T35" fmla="*/ 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30">
                  <a:moveTo>
                    <a:pt x="73" y="130"/>
                  </a:moveTo>
                  <a:cubicBezTo>
                    <a:pt x="62" y="130"/>
                    <a:pt x="51" y="127"/>
                    <a:pt x="41" y="121"/>
                  </a:cubicBezTo>
                  <a:cubicBezTo>
                    <a:pt x="10" y="103"/>
                    <a:pt x="0" y="64"/>
                    <a:pt x="18" y="33"/>
                  </a:cubicBezTo>
                  <a:cubicBezTo>
                    <a:pt x="27" y="19"/>
                    <a:pt x="41" y="8"/>
                    <a:pt x="58" y="4"/>
                  </a:cubicBezTo>
                  <a:cubicBezTo>
                    <a:pt x="74" y="0"/>
                    <a:pt x="91" y="3"/>
                    <a:pt x="106" y="11"/>
                  </a:cubicBezTo>
                  <a:cubicBezTo>
                    <a:pt x="121" y="20"/>
                    <a:pt x="131" y="34"/>
                    <a:pt x="135" y="51"/>
                  </a:cubicBezTo>
                  <a:cubicBezTo>
                    <a:pt x="139" y="67"/>
                    <a:pt x="137" y="84"/>
                    <a:pt x="128" y="99"/>
                  </a:cubicBezTo>
                  <a:cubicBezTo>
                    <a:pt x="119" y="113"/>
                    <a:pt x="105" y="124"/>
                    <a:pt x="89" y="128"/>
                  </a:cubicBezTo>
                  <a:cubicBezTo>
                    <a:pt x="84" y="129"/>
                    <a:pt x="78" y="130"/>
                    <a:pt x="73" y="130"/>
                  </a:cubicBezTo>
                  <a:close/>
                  <a:moveTo>
                    <a:pt x="73" y="30"/>
                  </a:moveTo>
                  <a:cubicBezTo>
                    <a:pt x="70" y="30"/>
                    <a:pt x="67" y="30"/>
                    <a:pt x="64" y="31"/>
                  </a:cubicBezTo>
                  <a:cubicBezTo>
                    <a:pt x="55" y="33"/>
                    <a:pt x="47" y="39"/>
                    <a:pt x="42" y="48"/>
                  </a:cubicBezTo>
                  <a:cubicBezTo>
                    <a:pt x="37" y="56"/>
                    <a:pt x="36" y="66"/>
                    <a:pt x="38" y="75"/>
                  </a:cubicBezTo>
                  <a:cubicBezTo>
                    <a:pt x="41" y="84"/>
                    <a:pt x="46" y="92"/>
                    <a:pt x="55" y="97"/>
                  </a:cubicBezTo>
                  <a:cubicBezTo>
                    <a:pt x="72" y="107"/>
                    <a:pt x="94" y="102"/>
                    <a:pt x="104" y="85"/>
                  </a:cubicBezTo>
                  <a:cubicBezTo>
                    <a:pt x="109" y="76"/>
                    <a:pt x="111" y="67"/>
                    <a:pt x="108" y="57"/>
                  </a:cubicBezTo>
                  <a:cubicBezTo>
                    <a:pt x="106" y="48"/>
                    <a:pt x="100" y="40"/>
                    <a:pt x="92" y="35"/>
                  </a:cubicBezTo>
                  <a:cubicBezTo>
                    <a:pt x="86" y="32"/>
                    <a:pt x="80" y="30"/>
                    <a:pt x="7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38">
              <a:extLst>
                <a:ext uri="{FF2B5EF4-FFF2-40B4-BE49-F238E27FC236}">
                  <a16:creationId xmlns:a16="http://schemas.microsoft.com/office/drawing/2014/main" id="{0876EEF2-1FD9-43FA-8E3A-1E45F3DBA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08088" y="6221413"/>
              <a:ext cx="46038" cy="219075"/>
            </a:xfrm>
            <a:custGeom>
              <a:avLst/>
              <a:gdLst>
                <a:gd name="T0" fmla="*/ 14 w 28"/>
                <a:gd name="T1" fmla="*/ 135 h 135"/>
                <a:gd name="T2" fmla="*/ 0 w 28"/>
                <a:gd name="T3" fmla="*/ 121 h 135"/>
                <a:gd name="T4" fmla="*/ 0 w 28"/>
                <a:gd name="T5" fmla="*/ 14 h 135"/>
                <a:gd name="T6" fmla="*/ 14 w 28"/>
                <a:gd name="T7" fmla="*/ 0 h 135"/>
                <a:gd name="T8" fmla="*/ 28 w 28"/>
                <a:gd name="T9" fmla="*/ 14 h 135"/>
                <a:gd name="T10" fmla="*/ 28 w 28"/>
                <a:gd name="T11" fmla="*/ 121 h 135"/>
                <a:gd name="T12" fmla="*/ 14 w 28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35">
                  <a:moveTo>
                    <a:pt x="14" y="135"/>
                  </a:moveTo>
                  <a:cubicBezTo>
                    <a:pt x="7" y="135"/>
                    <a:pt x="0" y="129"/>
                    <a:pt x="0" y="1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9"/>
                    <a:pt x="22" y="135"/>
                    <a:pt x="14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39">
              <a:extLst>
                <a:ext uri="{FF2B5EF4-FFF2-40B4-BE49-F238E27FC236}">
                  <a16:creationId xmlns:a16="http://schemas.microsoft.com/office/drawing/2014/main" id="{59BF1874-B34F-4746-8C36-313DD5CB6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08088" y="5059363"/>
              <a:ext cx="46038" cy="219075"/>
            </a:xfrm>
            <a:custGeom>
              <a:avLst/>
              <a:gdLst>
                <a:gd name="T0" fmla="*/ 14 w 28"/>
                <a:gd name="T1" fmla="*/ 135 h 135"/>
                <a:gd name="T2" fmla="*/ 0 w 28"/>
                <a:gd name="T3" fmla="*/ 121 h 135"/>
                <a:gd name="T4" fmla="*/ 0 w 28"/>
                <a:gd name="T5" fmla="*/ 14 h 135"/>
                <a:gd name="T6" fmla="*/ 14 w 28"/>
                <a:gd name="T7" fmla="*/ 0 h 135"/>
                <a:gd name="T8" fmla="*/ 28 w 28"/>
                <a:gd name="T9" fmla="*/ 14 h 135"/>
                <a:gd name="T10" fmla="*/ 28 w 28"/>
                <a:gd name="T11" fmla="*/ 121 h 135"/>
                <a:gd name="T12" fmla="*/ 14 w 28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35">
                  <a:moveTo>
                    <a:pt x="14" y="135"/>
                  </a:moveTo>
                  <a:cubicBezTo>
                    <a:pt x="7" y="135"/>
                    <a:pt x="0" y="129"/>
                    <a:pt x="0" y="1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9"/>
                    <a:pt x="22" y="135"/>
                    <a:pt x="14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40">
              <a:extLst>
                <a:ext uri="{FF2B5EF4-FFF2-40B4-BE49-F238E27FC236}">
                  <a16:creationId xmlns:a16="http://schemas.microsoft.com/office/drawing/2014/main" id="{5841B089-36A8-4680-9FBC-F40ABBE15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22451" y="5378450"/>
              <a:ext cx="201613" cy="136525"/>
            </a:xfrm>
            <a:custGeom>
              <a:avLst/>
              <a:gdLst>
                <a:gd name="T0" fmla="*/ 108 w 124"/>
                <a:gd name="T1" fmla="*/ 84 h 84"/>
                <a:gd name="T2" fmla="*/ 101 w 124"/>
                <a:gd name="T3" fmla="*/ 82 h 84"/>
                <a:gd name="T4" fmla="*/ 9 w 124"/>
                <a:gd name="T5" fmla="*/ 27 h 84"/>
                <a:gd name="T6" fmla="*/ 4 w 124"/>
                <a:gd name="T7" fmla="*/ 9 h 84"/>
                <a:gd name="T8" fmla="*/ 23 w 124"/>
                <a:gd name="T9" fmla="*/ 4 h 84"/>
                <a:gd name="T10" fmla="*/ 115 w 124"/>
                <a:gd name="T11" fmla="*/ 59 h 84"/>
                <a:gd name="T12" fmla="*/ 120 w 124"/>
                <a:gd name="T13" fmla="*/ 78 h 84"/>
                <a:gd name="T14" fmla="*/ 108 w 124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84">
                  <a:moveTo>
                    <a:pt x="108" y="84"/>
                  </a:moveTo>
                  <a:cubicBezTo>
                    <a:pt x="106" y="84"/>
                    <a:pt x="104" y="84"/>
                    <a:pt x="101" y="8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3" y="24"/>
                    <a:pt x="0" y="15"/>
                    <a:pt x="4" y="9"/>
                  </a:cubicBezTo>
                  <a:cubicBezTo>
                    <a:pt x="8" y="2"/>
                    <a:pt x="17" y="0"/>
                    <a:pt x="23" y="4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2" y="63"/>
                    <a:pt x="124" y="71"/>
                    <a:pt x="120" y="78"/>
                  </a:cubicBezTo>
                  <a:cubicBezTo>
                    <a:pt x="118" y="82"/>
                    <a:pt x="113" y="84"/>
                    <a:pt x="10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41">
              <a:extLst>
                <a:ext uri="{FF2B5EF4-FFF2-40B4-BE49-F238E27FC236}">
                  <a16:creationId xmlns:a16="http://schemas.microsoft.com/office/drawing/2014/main" id="{913E13B3-999C-4C51-A8DB-C8689D6A6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3913" y="5973763"/>
              <a:ext cx="201613" cy="138112"/>
            </a:xfrm>
            <a:custGeom>
              <a:avLst/>
              <a:gdLst>
                <a:gd name="T0" fmla="*/ 108 w 124"/>
                <a:gd name="T1" fmla="*/ 85 h 85"/>
                <a:gd name="T2" fmla="*/ 101 w 124"/>
                <a:gd name="T3" fmla="*/ 83 h 85"/>
                <a:gd name="T4" fmla="*/ 9 w 124"/>
                <a:gd name="T5" fmla="*/ 28 h 85"/>
                <a:gd name="T6" fmla="*/ 4 w 124"/>
                <a:gd name="T7" fmla="*/ 9 h 85"/>
                <a:gd name="T8" fmla="*/ 23 w 124"/>
                <a:gd name="T9" fmla="*/ 4 h 85"/>
                <a:gd name="T10" fmla="*/ 115 w 124"/>
                <a:gd name="T11" fmla="*/ 59 h 85"/>
                <a:gd name="T12" fmla="*/ 120 w 124"/>
                <a:gd name="T13" fmla="*/ 78 h 85"/>
                <a:gd name="T14" fmla="*/ 108 w 124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85">
                  <a:moveTo>
                    <a:pt x="108" y="85"/>
                  </a:moveTo>
                  <a:cubicBezTo>
                    <a:pt x="106" y="85"/>
                    <a:pt x="103" y="84"/>
                    <a:pt x="101" y="8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" y="24"/>
                    <a:pt x="0" y="16"/>
                    <a:pt x="4" y="9"/>
                  </a:cubicBezTo>
                  <a:cubicBezTo>
                    <a:pt x="8" y="2"/>
                    <a:pt x="16" y="0"/>
                    <a:pt x="23" y="4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2" y="63"/>
                    <a:pt x="124" y="72"/>
                    <a:pt x="120" y="78"/>
                  </a:cubicBezTo>
                  <a:cubicBezTo>
                    <a:pt x="117" y="83"/>
                    <a:pt x="113" y="85"/>
                    <a:pt x="10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B626F68A-D8B4-4496-8BF9-4490C93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0263" y="5384800"/>
              <a:ext cx="200025" cy="136525"/>
            </a:xfrm>
            <a:custGeom>
              <a:avLst/>
              <a:gdLst>
                <a:gd name="T0" fmla="*/ 16 w 124"/>
                <a:gd name="T1" fmla="*/ 84 h 84"/>
                <a:gd name="T2" fmla="*/ 4 w 124"/>
                <a:gd name="T3" fmla="*/ 78 h 84"/>
                <a:gd name="T4" fmla="*/ 9 w 124"/>
                <a:gd name="T5" fmla="*/ 59 h 84"/>
                <a:gd name="T6" fmla="*/ 101 w 124"/>
                <a:gd name="T7" fmla="*/ 4 h 84"/>
                <a:gd name="T8" fmla="*/ 120 w 124"/>
                <a:gd name="T9" fmla="*/ 8 h 84"/>
                <a:gd name="T10" fmla="*/ 115 w 124"/>
                <a:gd name="T11" fmla="*/ 27 h 84"/>
                <a:gd name="T12" fmla="*/ 23 w 124"/>
                <a:gd name="T13" fmla="*/ 82 h 84"/>
                <a:gd name="T14" fmla="*/ 16 w 124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84">
                  <a:moveTo>
                    <a:pt x="16" y="84"/>
                  </a:moveTo>
                  <a:cubicBezTo>
                    <a:pt x="11" y="84"/>
                    <a:pt x="7" y="82"/>
                    <a:pt x="4" y="78"/>
                  </a:cubicBezTo>
                  <a:cubicBezTo>
                    <a:pt x="0" y="71"/>
                    <a:pt x="2" y="63"/>
                    <a:pt x="9" y="59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8" y="0"/>
                    <a:pt x="116" y="2"/>
                    <a:pt x="120" y="8"/>
                  </a:cubicBezTo>
                  <a:cubicBezTo>
                    <a:pt x="124" y="15"/>
                    <a:pt x="122" y="23"/>
                    <a:pt x="115" y="27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1" y="84"/>
                    <a:pt x="18" y="84"/>
                    <a:pt x="16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43">
              <a:extLst>
                <a:ext uri="{FF2B5EF4-FFF2-40B4-BE49-F238E27FC236}">
                  <a16:creationId xmlns:a16="http://schemas.microsoft.com/office/drawing/2014/main" id="{085EF873-70D0-43AB-945E-136DC47C8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27213" y="5980113"/>
              <a:ext cx="200025" cy="138112"/>
            </a:xfrm>
            <a:custGeom>
              <a:avLst/>
              <a:gdLst>
                <a:gd name="T0" fmla="*/ 15 w 123"/>
                <a:gd name="T1" fmla="*/ 85 h 85"/>
                <a:gd name="T2" fmla="*/ 4 w 123"/>
                <a:gd name="T3" fmla="*/ 78 h 85"/>
                <a:gd name="T4" fmla="*/ 8 w 123"/>
                <a:gd name="T5" fmla="*/ 59 h 85"/>
                <a:gd name="T6" fmla="*/ 100 w 123"/>
                <a:gd name="T7" fmla="*/ 4 h 85"/>
                <a:gd name="T8" fmla="*/ 119 w 123"/>
                <a:gd name="T9" fmla="*/ 9 h 85"/>
                <a:gd name="T10" fmla="*/ 115 w 123"/>
                <a:gd name="T11" fmla="*/ 28 h 85"/>
                <a:gd name="T12" fmla="*/ 22 w 123"/>
                <a:gd name="T13" fmla="*/ 83 h 85"/>
                <a:gd name="T14" fmla="*/ 15 w 123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85">
                  <a:moveTo>
                    <a:pt x="15" y="85"/>
                  </a:moveTo>
                  <a:cubicBezTo>
                    <a:pt x="11" y="85"/>
                    <a:pt x="6" y="82"/>
                    <a:pt x="4" y="78"/>
                  </a:cubicBezTo>
                  <a:cubicBezTo>
                    <a:pt x="0" y="71"/>
                    <a:pt x="2" y="63"/>
                    <a:pt x="8" y="59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7" y="0"/>
                    <a:pt x="116" y="2"/>
                    <a:pt x="119" y="9"/>
                  </a:cubicBezTo>
                  <a:cubicBezTo>
                    <a:pt x="123" y="15"/>
                    <a:pt x="121" y="24"/>
                    <a:pt x="115" y="28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0" y="84"/>
                    <a:pt x="18" y="85"/>
                    <a:pt x="1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44">
              <a:extLst>
                <a:ext uri="{FF2B5EF4-FFF2-40B4-BE49-F238E27FC236}">
                  <a16:creationId xmlns:a16="http://schemas.microsoft.com/office/drawing/2014/main" id="{946E8827-96F2-420F-A48F-B81E40BD1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09776" y="5454650"/>
              <a:ext cx="46038" cy="604837"/>
            </a:xfrm>
            <a:custGeom>
              <a:avLst/>
              <a:gdLst>
                <a:gd name="T0" fmla="*/ 14 w 28"/>
                <a:gd name="T1" fmla="*/ 373 h 373"/>
                <a:gd name="T2" fmla="*/ 1 w 28"/>
                <a:gd name="T3" fmla="*/ 359 h 373"/>
                <a:gd name="T4" fmla="*/ 1 w 28"/>
                <a:gd name="T5" fmla="*/ 359 h 373"/>
                <a:gd name="T6" fmla="*/ 14 w 28"/>
                <a:gd name="T7" fmla="*/ 345 h 373"/>
                <a:gd name="T8" fmla="*/ 28 w 28"/>
                <a:gd name="T9" fmla="*/ 359 h 373"/>
                <a:gd name="T10" fmla="*/ 14 w 28"/>
                <a:gd name="T11" fmla="*/ 373 h 373"/>
                <a:gd name="T12" fmla="*/ 14 w 28"/>
                <a:gd name="T13" fmla="*/ 315 h 373"/>
                <a:gd name="T14" fmla="*/ 1 w 28"/>
                <a:gd name="T15" fmla="*/ 302 h 373"/>
                <a:gd name="T16" fmla="*/ 1 w 28"/>
                <a:gd name="T17" fmla="*/ 302 h 373"/>
                <a:gd name="T18" fmla="*/ 14 w 28"/>
                <a:gd name="T19" fmla="*/ 288 h 373"/>
                <a:gd name="T20" fmla="*/ 28 w 28"/>
                <a:gd name="T21" fmla="*/ 302 h 373"/>
                <a:gd name="T22" fmla="*/ 14 w 28"/>
                <a:gd name="T23" fmla="*/ 315 h 373"/>
                <a:gd name="T24" fmla="*/ 14 w 28"/>
                <a:gd name="T25" fmla="*/ 258 h 373"/>
                <a:gd name="T26" fmla="*/ 0 w 28"/>
                <a:gd name="T27" fmla="*/ 244 h 373"/>
                <a:gd name="T28" fmla="*/ 0 w 28"/>
                <a:gd name="T29" fmla="*/ 244 h 373"/>
                <a:gd name="T30" fmla="*/ 14 w 28"/>
                <a:gd name="T31" fmla="*/ 230 h 373"/>
                <a:gd name="T32" fmla="*/ 28 w 28"/>
                <a:gd name="T33" fmla="*/ 244 h 373"/>
                <a:gd name="T34" fmla="*/ 14 w 28"/>
                <a:gd name="T35" fmla="*/ 258 h 373"/>
                <a:gd name="T36" fmla="*/ 14 w 28"/>
                <a:gd name="T37" fmla="*/ 200 h 373"/>
                <a:gd name="T38" fmla="*/ 0 w 28"/>
                <a:gd name="T39" fmla="*/ 186 h 373"/>
                <a:gd name="T40" fmla="*/ 0 w 28"/>
                <a:gd name="T41" fmla="*/ 186 h 373"/>
                <a:gd name="T42" fmla="*/ 14 w 28"/>
                <a:gd name="T43" fmla="*/ 173 h 373"/>
                <a:gd name="T44" fmla="*/ 28 w 28"/>
                <a:gd name="T45" fmla="*/ 186 h 373"/>
                <a:gd name="T46" fmla="*/ 14 w 28"/>
                <a:gd name="T47" fmla="*/ 200 h 373"/>
                <a:gd name="T48" fmla="*/ 14 w 28"/>
                <a:gd name="T49" fmla="*/ 143 h 373"/>
                <a:gd name="T50" fmla="*/ 0 w 28"/>
                <a:gd name="T51" fmla="*/ 129 h 373"/>
                <a:gd name="T52" fmla="*/ 0 w 28"/>
                <a:gd name="T53" fmla="*/ 129 h 373"/>
                <a:gd name="T54" fmla="*/ 14 w 28"/>
                <a:gd name="T55" fmla="*/ 115 h 373"/>
                <a:gd name="T56" fmla="*/ 28 w 28"/>
                <a:gd name="T57" fmla="*/ 129 h 373"/>
                <a:gd name="T58" fmla="*/ 14 w 28"/>
                <a:gd name="T59" fmla="*/ 143 h 373"/>
                <a:gd name="T60" fmla="*/ 14 w 28"/>
                <a:gd name="T61" fmla="*/ 85 h 373"/>
                <a:gd name="T62" fmla="*/ 0 w 28"/>
                <a:gd name="T63" fmla="*/ 71 h 373"/>
                <a:gd name="T64" fmla="*/ 0 w 28"/>
                <a:gd name="T65" fmla="*/ 71 h 373"/>
                <a:gd name="T66" fmla="*/ 14 w 28"/>
                <a:gd name="T67" fmla="*/ 57 h 373"/>
                <a:gd name="T68" fmla="*/ 28 w 28"/>
                <a:gd name="T69" fmla="*/ 71 h 373"/>
                <a:gd name="T70" fmla="*/ 14 w 28"/>
                <a:gd name="T71" fmla="*/ 85 h 373"/>
                <a:gd name="T72" fmla="*/ 14 w 28"/>
                <a:gd name="T73" fmla="*/ 27 h 373"/>
                <a:gd name="T74" fmla="*/ 0 w 28"/>
                <a:gd name="T75" fmla="*/ 14 h 373"/>
                <a:gd name="T76" fmla="*/ 0 w 28"/>
                <a:gd name="T77" fmla="*/ 13 h 373"/>
                <a:gd name="T78" fmla="*/ 14 w 28"/>
                <a:gd name="T79" fmla="*/ 0 h 373"/>
                <a:gd name="T80" fmla="*/ 27 w 28"/>
                <a:gd name="T81" fmla="*/ 13 h 373"/>
                <a:gd name="T82" fmla="*/ 14 w 28"/>
                <a:gd name="T83" fmla="*/ 2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73">
                  <a:moveTo>
                    <a:pt x="14" y="373"/>
                  </a:moveTo>
                  <a:cubicBezTo>
                    <a:pt x="7" y="373"/>
                    <a:pt x="1" y="367"/>
                    <a:pt x="1" y="359"/>
                  </a:cubicBezTo>
                  <a:cubicBezTo>
                    <a:pt x="1" y="359"/>
                    <a:pt x="1" y="359"/>
                    <a:pt x="1" y="359"/>
                  </a:cubicBezTo>
                  <a:cubicBezTo>
                    <a:pt x="1" y="352"/>
                    <a:pt x="7" y="345"/>
                    <a:pt x="14" y="345"/>
                  </a:cubicBezTo>
                  <a:cubicBezTo>
                    <a:pt x="22" y="345"/>
                    <a:pt x="28" y="352"/>
                    <a:pt x="28" y="359"/>
                  </a:cubicBezTo>
                  <a:cubicBezTo>
                    <a:pt x="28" y="367"/>
                    <a:pt x="22" y="373"/>
                    <a:pt x="14" y="373"/>
                  </a:cubicBezTo>
                  <a:close/>
                  <a:moveTo>
                    <a:pt x="14" y="315"/>
                  </a:moveTo>
                  <a:cubicBezTo>
                    <a:pt x="7" y="315"/>
                    <a:pt x="1" y="309"/>
                    <a:pt x="1" y="302"/>
                  </a:cubicBezTo>
                  <a:cubicBezTo>
                    <a:pt x="1" y="302"/>
                    <a:pt x="1" y="302"/>
                    <a:pt x="1" y="302"/>
                  </a:cubicBezTo>
                  <a:cubicBezTo>
                    <a:pt x="1" y="294"/>
                    <a:pt x="7" y="288"/>
                    <a:pt x="14" y="288"/>
                  </a:cubicBezTo>
                  <a:cubicBezTo>
                    <a:pt x="22" y="288"/>
                    <a:pt x="28" y="294"/>
                    <a:pt x="28" y="302"/>
                  </a:cubicBezTo>
                  <a:cubicBezTo>
                    <a:pt x="28" y="309"/>
                    <a:pt x="22" y="315"/>
                    <a:pt x="14" y="315"/>
                  </a:cubicBezTo>
                  <a:close/>
                  <a:moveTo>
                    <a:pt x="14" y="258"/>
                  </a:moveTo>
                  <a:cubicBezTo>
                    <a:pt x="7" y="258"/>
                    <a:pt x="0" y="252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36"/>
                    <a:pt x="7" y="230"/>
                    <a:pt x="14" y="230"/>
                  </a:cubicBezTo>
                  <a:cubicBezTo>
                    <a:pt x="22" y="230"/>
                    <a:pt x="28" y="236"/>
                    <a:pt x="28" y="244"/>
                  </a:cubicBezTo>
                  <a:cubicBezTo>
                    <a:pt x="28" y="252"/>
                    <a:pt x="22" y="258"/>
                    <a:pt x="14" y="258"/>
                  </a:cubicBezTo>
                  <a:close/>
                  <a:moveTo>
                    <a:pt x="14" y="200"/>
                  </a:moveTo>
                  <a:cubicBezTo>
                    <a:pt x="6" y="200"/>
                    <a:pt x="0" y="194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9"/>
                    <a:pt x="6" y="173"/>
                    <a:pt x="14" y="173"/>
                  </a:cubicBezTo>
                  <a:cubicBezTo>
                    <a:pt x="22" y="173"/>
                    <a:pt x="28" y="179"/>
                    <a:pt x="28" y="186"/>
                  </a:cubicBezTo>
                  <a:cubicBezTo>
                    <a:pt x="28" y="194"/>
                    <a:pt x="22" y="200"/>
                    <a:pt x="14" y="200"/>
                  </a:cubicBezTo>
                  <a:close/>
                  <a:moveTo>
                    <a:pt x="14" y="143"/>
                  </a:moveTo>
                  <a:cubicBezTo>
                    <a:pt x="6" y="143"/>
                    <a:pt x="0" y="136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1"/>
                    <a:pt x="6" y="115"/>
                    <a:pt x="14" y="115"/>
                  </a:cubicBezTo>
                  <a:cubicBezTo>
                    <a:pt x="22" y="115"/>
                    <a:pt x="28" y="121"/>
                    <a:pt x="28" y="129"/>
                  </a:cubicBezTo>
                  <a:cubicBezTo>
                    <a:pt x="28" y="136"/>
                    <a:pt x="22" y="143"/>
                    <a:pt x="14" y="143"/>
                  </a:cubicBezTo>
                  <a:close/>
                  <a:moveTo>
                    <a:pt x="14" y="85"/>
                  </a:moveTo>
                  <a:cubicBezTo>
                    <a:pt x="6" y="85"/>
                    <a:pt x="0" y="79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3"/>
                    <a:pt x="6" y="57"/>
                    <a:pt x="14" y="57"/>
                  </a:cubicBezTo>
                  <a:cubicBezTo>
                    <a:pt x="21" y="57"/>
                    <a:pt x="28" y="63"/>
                    <a:pt x="28" y="71"/>
                  </a:cubicBezTo>
                  <a:cubicBezTo>
                    <a:pt x="28" y="79"/>
                    <a:pt x="21" y="85"/>
                    <a:pt x="14" y="85"/>
                  </a:cubicBezTo>
                  <a:close/>
                  <a:moveTo>
                    <a:pt x="14" y="27"/>
                  </a:moveTo>
                  <a:cubicBezTo>
                    <a:pt x="6" y="27"/>
                    <a:pt x="0" y="21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ubicBezTo>
                    <a:pt x="27" y="21"/>
                    <a:pt x="21" y="27"/>
                    <a:pt x="1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45">
              <a:extLst>
                <a:ext uri="{FF2B5EF4-FFF2-40B4-BE49-F238E27FC236}">
                  <a16:creationId xmlns:a16="http://schemas.microsoft.com/office/drawing/2014/main" id="{906FAA61-FA4B-4183-A0FC-28524A2C8E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89113" y="6315075"/>
              <a:ext cx="455613" cy="282575"/>
            </a:xfrm>
            <a:custGeom>
              <a:avLst/>
              <a:gdLst>
                <a:gd name="T0" fmla="*/ 265 w 281"/>
                <a:gd name="T1" fmla="*/ 174 h 174"/>
                <a:gd name="T2" fmla="*/ 259 w 281"/>
                <a:gd name="T3" fmla="*/ 172 h 174"/>
                <a:gd name="T4" fmla="*/ 258 w 281"/>
                <a:gd name="T5" fmla="*/ 172 h 174"/>
                <a:gd name="T6" fmla="*/ 253 w 281"/>
                <a:gd name="T7" fmla="*/ 153 h 174"/>
                <a:gd name="T8" fmla="*/ 272 w 281"/>
                <a:gd name="T9" fmla="*/ 148 h 174"/>
                <a:gd name="T10" fmla="*/ 277 w 281"/>
                <a:gd name="T11" fmla="*/ 166 h 174"/>
                <a:gd name="T12" fmla="*/ 265 w 281"/>
                <a:gd name="T13" fmla="*/ 174 h 174"/>
                <a:gd name="T14" fmla="*/ 215 w 281"/>
                <a:gd name="T15" fmla="*/ 145 h 174"/>
                <a:gd name="T16" fmla="*/ 209 w 281"/>
                <a:gd name="T17" fmla="*/ 143 h 174"/>
                <a:gd name="T18" fmla="*/ 208 w 281"/>
                <a:gd name="T19" fmla="*/ 143 h 174"/>
                <a:gd name="T20" fmla="*/ 203 w 281"/>
                <a:gd name="T21" fmla="*/ 124 h 174"/>
                <a:gd name="T22" fmla="*/ 222 w 281"/>
                <a:gd name="T23" fmla="*/ 119 h 174"/>
                <a:gd name="T24" fmla="*/ 227 w 281"/>
                <a:gd name="T25" fmla="*/ 138 h 174"/>
                <a:gd name="T26" fmla="*/ 215 w 281"/>
                <a:gd name="T27" fmla="*/ 145 h 174"/>
                <a:gd name="T28" fmla="*/ 165 w 281"/>
                <a:gd name="T29" fmla="*/ 116 h 174"/>
                <a:gd name="T30" fmla="*/ 159 w 281"/>
                <a:gd name="T31" fmla="*/ 114 h 174"/>
                <a:gd name="T32" fmla="*/ 158 w 281"/>
                <a:gd name="T33" fmla="*/ 114 h 174"/>
                <a:gd name="T34" fmla="*/ 153 w 281"/>
                <a:gd name="T35" fmla="*/ 96 h 174"/>
                <a:gd name="T36" fmla="*/ 172 w 281"/>
                <a:gd name="T37" fmla="*/ 90 h 174"/>
                <a:gd name="T38" fmla="*/ 177 w 281"/>
                <a:gd name="T39" fmla="*/ 109 h 174"/>
                <a:gd name="T40" fmla="*/ 165 w 281"/>
                <a:gd name="T41" fmla="*/ 116 h 174"/>
                <a:gd name="T42" fmla="*/ 115 w 281"/>
                <a:gd name="T43" fmla="*/ 87 h 174"/>
                <a:gd name="T44" fmla="*/ 109 w 281"/>
                <a:gd name="T45" fmla="*/ 86 h 174"/>
                <a:gd name="T46" fmla="*/ 109 w 281"/>
                <a:gd name="T47" fmla="*/ 86 h 174"/>
                <a:gd name="T48" fmla="*/ 103 w 281"/>
                <a:gd name="T49" fmla="*/ 67 h 174"/>
                <a:gd name="T50" fmla="*/ 122 w 281"/>
                <a:gd name="T51" fmla="*/ 62 h 174"/>
                <a:gd name="T52" fmla="*/ 127 w 281"/>
                <a:gd name="T53" fmla="*/ 80 h 174"/>
                <a:gd name="T54" fmla="*/ 115 w 281"/>
                <a:gd name="T55" fmla="*/ 87 h 174"/>
                <a:gd name="T56" fmla="*/ 65 w 281"/>
                <a:gd name="T57" fmla="*/ 59 h 174"/>
                <a:gd name="T58" fmla="*/ 59 w 281"/>
                <a:gd name="T59" fmla="*/ 57 h 174"/>
                <a:gd name="T60" fmla="*/ 59 w 281"/>
                <a:gd name="T61" fmla="*/ 57 h 174"/>
                <a:gd name="T62" fmla="*/ 53 w 281"/>
                <a:gd name="T63" fmla="*/ 38 h 174"/>
                <a:gd name="T64" fmla="*/ 72 w 281"/>
                <a:gd name="T65" fmla="*/ 33 h 174"/>
                <a:gd name="T66" fmla="*/ 77 w 281"/>
                <a:gd name="T67" fmla="*/ 52 h 174"/>
                <a:gd name="T68" fmla="*/ 65 w 281"/>
                <a:gd name="T69" fmla="*/ 59 h 174"/>
                <a:gd name="T70" fmla="*/ 15 w 281"/>
                <a:gd name="T71" fmla="*/ 30 h 174"/>
                <a:gd name="T72" fmla="*/ 8 w 281"/>
                <a:gd name="T73" fmla="*/ 28 h 174"/>
                <a:gd name="T74" fmla="*/ 8 w 281"/>
                <a:gd name="T75" fmla="*/ 28 h 174"/>
                <a:gd name="T76" fmla="*/ 4 w 281"/>
                <a:gd name="T77" fmla="*/ 9 h 174"/>
                <a:gd name="T78" fmla="*/ 23 w 281"/>
                <a:gd name="T79" fmla="*/ 5 h 174"/>
                <a:gd name="T80" fmla="*/ 27 w 281"/>
                <a:gd name="T81" fmla="*/ 24 h 174"/>
                <a:gd name="T82" fmla="*/ 15 w 281"/>
                <a:gd name="T83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4">
                  <a:moveTo>
                    <a:pt x="265" y="174"/>
                  </a:moveTo>
                  <a:cubicBezTo>
                    <a:pt x="263" y="174"/>
                    <a:pt x="261" y="173"/>
                    <a:pt x="259" y="172"/>
                  </a:cubicBezTo>
                  <a:cubicBezTo>
                    <a:pt x="258" y="172"/>
                    <a:pt x="258" y="172"/>
                    <a:pt x="258" y="172"/>
                  </a:cubicBezTo>
                  <a:cubicBezTo>
                    <a:pt x="252" y="168"/>
                    <a:pt x="249" y="160"/>
                    <a:pt x="253" y="153"/>
                  </a:cubicBezTo>
                  <a:cubicBezTo>
                    <a:pt x="257" y="146"/>
                    <a:pt x="265" y="144"/>
                    <a:pt x="272" y="148"/>
                  </a:cubicBezTo>
                  <a:cubicBezTo>
                    <a:pt x="278" y="151"/>
                    <a:pt x="281" y="160"/>
                    <a:pt x="277" y="166"/>
                  </a:cubicBezTo>
                  <a:cubicBezTo>
                    <a:pt x="275" y="171"/>
                    <a:pt x="270" y="174"/>
                    <a:pt x="265" y="174"/>
                  </a:cubicBezTo>
                  <a:close/>
                  <a:moveTo>
                    <a:pt x="215" y="145"/>
                  </a:moveTo>
                  <a:cubicBezTo>
                    <a:pt x="213" y="145"/>
                    <a:pt x="211" y="144"/>
                    <a:pt x="209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2" y="139"/>
                    <a:pt x="199" y="131"/>
                    <a:pt x="203" y="124"/>
                  </a:cubicBezTo>
                  <a:cubicBezTo>
                    <a:pt x="207" y="118"/>
                    <a:pt x="215" y="115"/>
                    <a:pt x="222" y="119"/>
                  </a:cubicBezTo>
                  <a:cubicBezTo>
                    <a:pt x="229" y="123"/>
                    <a:pt x="231" y="131"/>
                    <a:pt x="227" y="138"/>
                  </a:cubicBezTo>
                  <a:cubicBezTo>
                    <a:pt x="225" y="142"/>
                    <a:pt x="220" y="145"/>
                    <a:pt x="215" y="145"/>
                  </a:cubicBezTo>
                  <a:close/>
                  <a:moveTo>
                    <a:pt x="165" y="116"/>
                  </a:moveTo>
                  <a:cubicBezTo>
                    <a:pt x="163" y="116"/>
                    <a:pt x="161" y="116"/>
                    <a:pt x="159" y="114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2" y="111"/>
                    <a:pt x="149" y="102"/>
                    <a:pt x="153" y="96"/>
                  </a:cubicBezTo>
                  <a:cubicBezTo>
                    <a:pt x="157" y="89"/>
                    <a:pt x="165" y="87"/>
                    <a:pt x="172" y="90"/>
                  </a:cubicBezTo>
                  <a:cubicBezTo>
                    <a:pt x="179" y="94"/>
                    <a:pt x="181" y="102"/>
                    <a:pt x="177" y="109"/>
                  </a:cubicBezTo>
                  <a:cubicBezTo>
                    <a:pt x="175" y="114"/>
                    <a:pt x="170" y="116"/>
                    <a:pt x="165" y="116"/>
                  </a:cubicBezTo>
                  <a:close/>
                  <a:moveTo>
                    <a:pt x="115" y="87"/>
                  </a:moveTo>
                  <a:cubicBezTo>
                    <a:pt x="113" y="87"/>
                    <a:pt x="111" y="87"/>
                    <a:pt x="109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2" y="82"/>
                    <a:pt x="99" y="74"/>
                    <a:pt x="103" y="67"/>
                  </a:cubicBezTo>
                  <a:cubicBezTo>
                    <a:pt x="107" y="60"/>
                    <a:pt x="115" y="58"/>
                    <a:pt x="122" y="62"/>
                  </a:cubicBezTo>
                  <a:cubicBezTo>
                    <a:pt x="129" y="65"/>
                    <a:pt x="131" y="74"/>
                    <a:pt x="127" y="80"/>
                  </a:cubicBezTo>
                  <a:cubicBezTo>
                    <a:pt x="125" y="85"/>
                    <a:pt x="120" y="87"/>
                    <a:pt x="115" y="87"/>
                  </a:cubicBezTo>
                  <a:close/>
                  <a:moveTo>
                    <a:pt x="65" y="59"/>
                  </a:moveTo>
                  <a:cubicBezTo>
                    <a:pt x="63" y="59"/>
                    <a:pt x="61" y="58"/>
                    <a:pt x="59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2" y="53"/>
                    <a:pt x="49" y="45"/>
                    <a:pt x="53" y="38"/>
                  </a:cubicBezTo>
                  <a:cubicBezTo>
                    <a:pt x="57" y="32"/>
                    <a:pt x="65" y="29"/>
                    <a:pt x="72" y="33"/>
                  </a:cubicBezTo>
                  <a:cubicBezTo>
                    <a:pt x="79" y="37"/>
                    <a:pt x="81" y="45"/>
                    <a:pt x="77" y="52"/>
                  </a:cubicBezTo>
                  <a:cubicBezTo>
                    <a:pt x="75" y="56"/>
                    <a:pt x="70" y="59"/>
                    <a:pt x="65" y="59"/>
                  </a:cubicBezTo>
                  <a:close/>
                  <a:moveTo>
                    <a:pt x="15" y="30"/>
                  </a:moveTo>
                  <a:cubicBezTo>
                    <a:pt x="13" y="30"/>
                    <a:pt x="10" y="29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" y="23"/>
                    <a:pt x="0" y="15"/>
                    <a:pt x="4" y="9"/>
                  </a:cubicBezTo>
                  <a:cubicBezTo>
                    <a:pt x="8" y="2"/>
                    <a:pt x="17" y="0"/>
                    <a:pt x="23" y="5"/>
                  </a:cubicBezTo>
                  <a:cubicBezTo>
                    <a:pt x="29" y="9"/>
                    <a:pt x="31" y="18"/>
                    <a:pt x="27" y="24"/>
                  </a:cubicBezTo>
                  <a:cubicBezTo>
                    <a:pt x="24" y="28"/>
                    <a:pt x="20" y="30"/>
                    <a:pt x="1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46">
              <a:extLst>
                <a:ext uri="{FF2B5EF4-FFF2-40B4-BE49-F238E27FC236}">
                  <a16:creationId xmlns:a16="http://schemas.microsoft.com/office/drawing/2014/main" id="{41C64A04-6F97-4399-B0ED-D2EAC62101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82663" y="6291263"/>
              <a:ext cx="455613" cy="280987"/>
            </a:xfrm>
            <a:custGeom>
              <a:avLst/>
              <a:gdLst>
                <a:gd name="T0" fmla="*/ 16 w 281"/>
                <a:gd name="T1" fmla="*/ 174 h 174"/>
                <a:gd name="T2" fmla="*/ 4 w 281"/>
                <a:gd name="T3" fmla="*/ 167 h 174"/>
                <a:gd name="T4" fmla="*/ 9 w 281"/>
                <a:gd name="T5" fmla="*/ 148 h 174"/>
                <a:gd name="T6" fmla="*/ 28 w 281"/>
                <a:gd name="T7" fmla="*/ 153 h 174"/>
                <a:gd name="T8" fmla="*/ 22 w 281"/>
                <a:gd name="T9" fmla="*/ 172 h 174"/>
                <a:gd name="T10" fmla="*/ 22 w 281"/>
                <a:gd name="T11" fmla="*/ 172 h 174"/>
                <a:gd name="T12" fmla="*/ 16 w 281"/>
                <a:gd name="T13" fmla="*/ 174 h 174"/>
                <a:gd name="T14" fmla="*/ 65 w 281"/>
                <a:gd name="T15" fmla="*/ 145 h 174"/>
                <a:gd name="T16" fmla="*/ 54 w 281"/>
                <a:gd name="T17" fmla="*/ 139 h 174"/>
                <a:gd name="T18" fmla="*/ 58 w 281"/>
                <a:gd name="T19" fmla="*/ 120 h 174"/>
                <a:gd name="T20" fmla="*/ 77 w 281"/>
                <a:gd name="T21" fmla="*/ 124 h 174"/>
                <a:gd name="T22" fmla="*/ 73 w 281"/>
                <a:gd name="T23" fmla="*/ 143 h 174"/>
                <a:gd name="T24" fmla="*/ 73 w 281"/>
                <a:gd name="T25" fmla="*/ 143 h 174"/>
                <a:gd name="T26" fmla="*/ 65 w 281"/>
                <a:gd name="T27" fmla="*/ 145 h 174"/>
                <a:gd name="T28" fmla="*/ 115 w 281"/>
                <a:gd name="T29" fmla="*/ 116 h 174"/>
                <a:gd name="T30" fmla="*/ 103 w 281"/>
                <a:gd name="T31" fmla="*/ 109 h 174"/>
                <a:gd name="T32" fmla="*/ 109 w 281"/>
                <a:gd name="T33" fmla="*/ 90 h 174"/>
                <a:gd name="T34" fmla="*/ 127 w 281"/>
                <a:gd name="T35" fmla="*/ 96 h 174"/>
                <a:gd name="T36" fmla="*/ 122 w 281"/>
                <a:gd name="T37" fmla="*/ 114 h 174"/>
                <a:gd name="T38" fmla="*/ 122 w 281"/>
                <a:gd name="T39" fmla="*/ 114 h 174"/>
                <a:gd name="T40" fmla="*/ 115 w 281"/>
                <a:gd name="T41" fmla="*/ 116 h 174"/>
                <a:gd name="T42" fmla="*/ 165 w 281"/>
                <a:gd name="T43" fmla="*/ 87 h 174"/>
                <a:gd name="T44" fmla="*/ 153 w 281"/>
                <a:gd name="T45" fmla="*/ 80 h 174"/>
                <a:gd name="T46" fmla="*/ 158 w 281"/>
                <a:gd name="T47" fmla="*/ 61 h 174"/>
                <a:gd name="T48" fmla="*/ 177 w 281"/>
                <a:gd name="T49" fmla="*/ 67 h 174"/>
                <a:gd name="T50" fmla="*/ 172 w 281"/>
                <a:gd name="T51" fmla="*/ 85 h 174"/>
                <a:gd name="T52" fmla="*/ 172 w 281"/>
                <a:gd name="T53" fmla="*/ 85 h 174"/>
                <a:gd name="T54" fmla="*/ 165 w 281"/>
                <a:gd name="T55" fmla="*/ 87 h 174"/>
                <a:gd name="T56" fmla="*/ 215 w 281"/>
                <a:gd name="T57" fmla="*/ 58 h 174"/>
                <a:gd name="T58" fmla="*/ 203 w 281"/>
                <a:gd name="T59" fmla="*/ 52 h 174"/>
                <a:gd name="T60" fmla="*/ 207 w 281"/>
                <a:gd name="T61" fmla="*/ 33 h 174"/>
                <a:gd name="T62" fmla="*/ 226 w 281"/>
                <a:gd name="T63" fmla="*/ 37 h 174"/>
                <a:gd name="T64" fmla="*/ 223 w 281"/>
                <a:gd name="T65" fmla="*/ 56 h 174"/>
                <a:gd name="T66" fmla="*/ 223 w 281"/>
                <a:gd name="T67" fmla="*/ 56 h 174"/>
                <a:gd name="T68" fmla="*/ 215 w 281"/>
                <a:gd name="T69" fmla="*/ 58 h 174"/>
                <a:gd name="T70" fmla="*/ 265 w 281"/>
                <a:gd name="T71" fmla="*/ 29 h 174"/>
                <a:gd name="T72" fmla="*/ 253 w 281"/>
                <a:gd name="T73" fmla="*/ 22 h 174"/>
                <a:gd name="T74" fmla="*/ 258 w 281"/>
                <a:gd name="T75" fmla="*/ 3 h 174"/>
                <a:gd name="T76" fmla="*/ 277 w 281"/>
                <a:gd name="T77" fmla="*/ 9 h 174"/>
                <a:gd name="T78" fmla="*/ 272 w 281"/>
                <a:gd name="T79" fmla="*/ 28 h 174"/>
                <a:gd name="T80" fmla="*/ 272 w 281"/>
                <a:gd name="T81" fmla="*/ 28 h 174"/>
                <a:gd name="T82" fmla="*/ 265 w 281"/>
                <a:gd name="T83" fmla="*/ 2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4">
                  <a:moveTo>
                    <a:pt x="16" y="174"/>
                  </a:moveTo>
                  <a:cubicBezTo>
                    <a:pt x="11" y="174"/>
                    <a:pt x="6" y="171"/>
                    <a:pt x="4" y="167"/>
                  </a:cubicBezTo>
                  <a:cubicBezTo>
                    <a:pt x="0" y="160"/>
                    <a:pt x="2" y="152"/>
                    <a:pt x="9" y="148"/>
                  </a:cubicBezTo>
                  <a:cubicBezTo>
                    <a:pt x="16" y="144"/>
                    <a:pt x="24" y="147"/>
                    <a:pt x="28" y="153"/>
                  </a:cubicBezTo>
                  <a:cubicBezTo>
                    <a:pt x="31" y="160"/>
                    <a:pt x="29" y="169"/>
                    <a:pt x="22" y="172"/>
                  </a:cubicBezTo>
                  <a:cubicBezTo>
                    <a:pt x="22" y="172"/>
                    <a:pt x="22" y="172"/>
                    <a:pt x="22" y="172"/>
                  </a:cubicBezTo>
                  <a:cubicBezTo>
                    <a:pt x="20" y="173"/>
                    <a:pt x="18" y="174"/>
                    <a:pt x="16" y="174"/>
                  </a:cubicBezTo>
                  <a:close/>
                  <a:moveTo>
                    <a:pt x="65" y="145"/>
                  </a:moveTo>
                  <a:cubicBezTo>
                    <a:pt x="61" y="145"/>
                    <a:pt x="57" y="143"/>
                    <a:pt x="54" y="139"/>
                  </a:cubicBezTo>
                  <a:cubicBezTo>
                    <a:pt x="50" y="133"/>
                    <a:pt x="51" y="124"/>
                    <a:pt x="58" y="120"/>
                  </a:cubicBezTo>
                  <a:cubicBezTo>
                    <a:pt x="64" y="116"/>
                    <a:pt x="73" y="117"/>
                    <a:pt x="77" y="124"/>
                  </a:cubicBezTo>
                  <a:cubicBezTo>
                    <a:pt x="81" y="130"/>
                    <a:pt x="80" y="138"/>
                    <a:pt x="73" y="143"/>
                  </a:cubicBezTo>
                  <a:cubicBezTo>
                    <a:pt x="73" y="143"/>
                    <a:pt x="73" y="143"/>
                    <a:pt x="73" y="143"/>
                  </a:cubicBezTo>
                  <a:cubicBezTo>
                    <a:pt x="71" y="144"/>
                    <a:pt x="68" y="145"/>
                    <a:pt x="65" y="145"/>
                  </a:cubicBezTo>
                  <a:close/>
                  <a:moveTo>
                    <a:pt x="115" y="116"/>
                  </a:moveTo>
                  <a:cubicBezTo>
                    <a:pt x="110" y="116"/>
                    <a:pt x="106" y="114"/>
                    <a:pt x="103" y="109"/>
                  </a:cubicBezTo>
                  <a:cubicBezTo>
                    <a:pt x="100" y="102"/>
                    <a:pt x="102" y="94"/>
                    <a:pt x="109" y="90"/>
                  </a:cubicBezTo>
                  <a:cubicBezTo>
                    <a:pt x="115" y="87"/>
                    <a:pt x="124" y="89"/>
                    <a:pt x="127" y="96"/>
                  </a:cubicBezTo>
                  <a:cubicBezTo>
                    <a:pt x="131" y="102"/>
                    <a:pt x="129" y="111"/>
                    <a:pt x="122" y="114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0" y="116"/>
                    <a:pt x="118" y="116"/>
                    <a:pt x="115" y="116"/>
                  </a:cubicBezTo>
                  <a:close/>
                  <a:moveTo>
                    <a:pt x="165" y="87"/>
                  </a:moveTo>
                  <a:cubicBezTo>
                    <a:pt x="160" y="87"/>
                    <a:pt x="156" y="85"/>
                    <a:pt x="153" y="80"/>
                  </a:cubicBezTo>
                  <a:cubicBezTo>
                    <a:pt x="149" y="73"/>
                    <a:pt x="152" y="65"/>
                    <a:pt x="158" y="61"/>
                  </a:cubicBezTo>
                  <a:cubicBezTo>
                    <a:pt x="165" y="58"/>
                    <a:pt x="174" y="60"/>
                    <a:pt x="177" y="67"/>
                  </a:cubicBezTo>
                  <a:cubicBezTo>
                    <a:pt x="181" y="73"/>
                    <a:pt x="179" y="82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0" y="87"/>
                    <a:pt x="167" y="87"/>
                    <a:pt x="165" y="87"/>
                  </a:cubicBezTo>
                  <a:close/>
                  <a:moveTo>
                    <a:pt x="215" y="58"/>
                  </a:moveTo>
                  <a:cubicBezTo>
                    <a:pt x="211" y="58"/>
                    <a:pt x="206" y="56"/>
                    <a:pt x="203" y="52"/>
                  </a:cubicBezTo>
                  <a:cubicBezTo>
                    <a:pt x="199" y="46"/>
                    <a:pt x="201" y="37"/>
                    <a:pt x="207" y="33"/>
                  </a:cubicBezTo>
                  <a:cubicBezTo>
                    <a:pt x="214" y="29"/>
                    <a:pt x="222" y="30"/>
                    <a:pt x="226" y="37"/>
                  </a:cubicBezTo>
                  <a:cubicBezTo>
                    <a:pt x="231" y="43"/>
                    <a:pt x="229" y="52"/>
                    <a:pt x="223" y="5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0" y="58"/>
                    <a:pt x="218" y="58"/>
                    <a:pt x="215" y="58"/>
                  </a:cubicBezTo>
                  <a:close/>
                  <a:moveTo>
                    <a:pt x="265" y="29"/>
                  </a:moveTo>
                  <a:cubicBezTo>
                    <a:pt x="260" y="29"/>
                    <a:pt x="255" y="27"/>
                    <a:pt x="253" y="22"/>
                  </a:cubicBezTo>
                  <a:cubicBezTo>
                    <a:pt x="249" y="16"/>
                    <a:pt x="251" y="7"/>
                    <a:pt x="258" y="3"/>
                  </a:cubicBezTo>
                  <a:cubicBezTo>
                    <a:pt x="265" y="0"/>
                    <a:pt x="273" y="2"/>
                    <a:pt x="277" y="9"/>
                  </a:cubicBezTo>
                  <a:cubicBezTo>
                    <a:pt x="281" y="15"/>
                    <a:pt x="278" y="24"/>
                    <a:pt x="272" y="28"/>
                  </a:cubicBezTo>
                  <a:cubicBezTo>
                    <a:pt x="272" y="28"/>
                    <a:pt x="272" y="28"/>
                    <a:pt x="272" y="28"/>
                  </a:cubicBezTo>
                  <a:cubicBezTo>
                    <a:pt x="269" y="29"/>
                    <a:pt x="267" y="29"/>
                    <a:pt x="26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47">
              <a:extLst>
                <a:ext uri="{FF2B5EF4-FFF2-40B4-BE49-F238E27FC236}">
                  <a16:creationId xmlns:a16="http://schemas.microsoft.com/office/drawing/2014/main" id="{62C5C8A5-DB34-494E-BC27-4AB51019A0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6876" y="5427663"/>
              <a:ext cx="46038" cy="606425"/>
            </a:xfrm>
            <a:custGeom>
              <a:avLst/>
              <a:gdLst>
                <a:gd name="T0" fmla="*/ 15 w 28"/>
                <a:gd name="T1" fmla="*/ 374 h 374"/>
                <a:gd name="T2" fmla="*/ 1 w 28"/>
                <a:gd name="T3" fmla="*/ 360 h 374"/>
                <a:gd name="T4" fmla="*/ 15 w 28"/>
                <a:gd name="T5" fmla="*/ 346 h 374"/>
                <a:gd name="T6" fmla="*/ 28 w 28"/>
                <a:gd name="T7" fmla="*/ 360 h 374"/>
                <a:gd name="T8" fmla="*/ 28 w 28"/>
                <a:gd name="T9" fmla="*/ 360 h 374"/>
                <a:gd name="T10" fmla="*/ 15 w 28"/>
                <a:gd name="T11" fmla="*/ 374 h 374"/>
                <a:gd name="T12" fmla="*/ 14 w 28"/>
                <a:gd name="T13" fmla="*/ 316 h 374"/>
                <a:gd name="T14" fmla="*/ 1 w 28"/>
                <a:gd name="T15" fmla="*/ 302 h 374"/>
                <a:gd name="T16" fmla="*/ 14 w 28"/>
                <a:gd name="T17" fmla="*/ 288 h 374"/>
                <a:gd name="T18" fmla="*/ 28 w 28"/>
                <a:gd name="T19" fmla="*/ 302 h 374"/>
                <a:gd name="T20" fmla="*/ 28 w 28"/>
                <a:gd name="T21" fmla="*/ 302 h 374"/>
                <a:gd name="T22" fmla="*/ 14 w 28"/>
                <a:gd name="T23" fmla="*/ 316 h 374"/>
                <a:gd name="T24" fmla="*/ 14 w 28"/>
                <a:gd name="T25" fmla="*/ 258 h 374"/>
                <a:gd name="T26" fmla="*/ 0 w 28"/>
                <a:gd name="T27" fmla="*/ 245 h 374"/>
                <a:gd name="T28" fmla="*/ 14 w 28"/>
                <a:gd name="T29" fmla="*/ 231 h 374"/>
                <a:gd name="T30" fmla="*/ 28 w 28"/>
                <a:gd name="T31" fmla="*/ 245 h 374"/>
                <a:gd name="T32" fmla="*/ 28 w 28"/>
                <a:gd name="T33" fmla="*/ 245 h 374"/>
                <a:gd name="T34" fmla="*/ 14 w 28"/>
                <a:gd name="T35" fmla="*/ 258 h 374"/>
                <a:gd name="T36" fmla="*/ 14 w 28"/>
                <a:gd name="T37" fmla="*/ 201 h 374"/>
                <a:gd name="T38" fmla="*/ 0 w 28"/>
                <a:gd name="T39" fmla="*/ 187 h 374"/>
                <a:gd name="T40" fmla="*/ 14 w 28"/>
                <a:gd name="T41" fmla="*/ 173 h 374"/>
                <a:gd name="T42" fmla="*/ 28 w 28"/>
                <a:gd name="T43" fmla="*/ 187 h 374"/>
                <a:gd name="T44" fmla="*/ 28 w 28"/>
                <a:gd name="T45" fmla="*/ 187 h 374"/>
                <a:gd name="T46" fmla="*/ 14 w 28"/>
                <a:gd name="T47" fmla="*/ 201 h 374"/>
                <a:gd name="T48" fmla="*/ 14 w 28"/>
                <a:gd name="T49" fmla="*/ 143 h 374"/>
                <a:gd name="T50" fmla="*/ 0 w 28"/>
                <a:gd name="T51" fmla="*/ 129 h 374"/>
                <a:gd name="T52" fmla="*/ 14 w 28"/>
                <a:gd name="T53" fmla="*/ 116 h 374"/>
                <a:gd name="T54" fmla="*/ 28 w 28"/>
                <a:gd name="T55" fmla="*/ 129 h 374"/>
                <a:gd name="T56" fmla="*/ 28 w 28"/>
                <a:gd name="T57" fmla="*/ 129 h 374"/>
                <a:gd name="T58" fmla="*/ 14 w 28"/>
                <a:gd name="T59" fmla="*/ 143 h 374"/>
                <a:gd name="T60" fmla="*/ 14 w 28"/>
                <a:gd name="T61" fmla="*/ 86 h 374"/>
                <a:gd name="T62" fmla="*/ 0 w 28"/>
                <a:gd name="T63" fmla="*/ 72 h 374"/>
                <a:gd name="T64" fmla="*/ 14 w 28"/>
                <a:gd name="T65" fmla="*/ 58 h 374"/>
                <a:gd name="T66" fmla="*/ 28 w 28"/>
                <a:gd name="T67" fmla="*/ 72 h 374"/>
                <a:gd name="T68" fmla="*/ 28 w 28"/>
                <a:gd name="T69" fmla="*/ 72 h 374"/>
                <a:gd name="T70" fmla="*/ 14 w 28"/>
                <a:gd name="T71" fmla="*/ 86 h 374"/>
                <a:gd name="T72" fmla="*/ 14 w 28"/>
                <a:gd name="T73" fmla="*/ 28 h 374"/>
                <a:gd name="T74" fmla="*/ 0 w 28"/>
                <a:gd name="T75" fmla="*/ 14 h 374"/>
                <a:gd name="T76" fmla="*/ 14 w 28"/>
                <a:gd name="T77" fmla="*/ 0 h 374"/>
                <a:gd name="T78" fmla="*/ 28 w 28"/>
                <a:gd name="T79" fmla="*/ 14 h 374"/>
                <a:gd name="T80" fmla="*/ 28 w 28"/>
                <a:gd name="T81" fmla="*/ 14 h 374"/>
                <a:gd name="T82" fmla="*/ 14 w 28"/>
                <a:gd name="T83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74">
                  <a:moveTo>
                    <a:pt x="15" y="374"/>
                  </a:moveTo>
                  <a:cubicBezTo>
                    <a:pt x="7" y="374"/>
                    <a:pt x="1" y="368"/>
                    <a:pt x="1" y="360"/>
                  </a:cubicBezTo>
                  <a:cubicBezTo>
                    <a:pt x="1" y="352"/>
                    <a:pt x="7" y="346"/>
                    <a:pt x="15" y="346"/>
                  </a:cubicBezTo>
                  <a:cubicBezTo>
                    <a:pt x="22" y="346"/>
                    <a:pt x="28" y="352"/>
                    <a:pt x="28" y="360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8" y="368"/>
                    <a:pt x="22" y="374"/>
                    <a:pt x="15" y="374"/>
                  </a:cubicBezTo>
                  <a:close/>
                  <a:moveTo>
                    <a:pt x="14" y="316"/>
                  </a:moveTo>
                  <a:cubicBezTo>
                    <a:pt x="7" y="316"/>
                    <a:pt x="1" y="310"/>
                    <a:pt x="1" y="302"/>
                  </a:cubicBezTo>
                  <a:cubicBezTo>
                    <a:pt x="1" y="295"/>
                    <a:pt x="7" y="288"/>
                    <a:pt x="14" y="288"/>
                  </a:cubicBezTo>
                  <a:cubicBezTo>
                    <a:pt x="22" y="288"/>
                    <a:pt x="28" y="295"/>
                    <a:pt x="28" y="302"/>
                  </a:cubicBezTo>
                  <a:cubicBezTo>
                    <a:pt x="28" y="302"/>
                    <a:pt x="28" y="302"/>
                    <a:pt x="28" y="302"/>
                  </a:cubicBezTo>
                  <a:cubicBezTo>
                    <a:pt x="28" y="310"/>
                    <a:pt x="22" y="316"/>
                    <a:pt x="14" y="316"/>
                  </a:cubicBezTo>
                  <a:close/>
                  <a:moveTo>
                    <a:pt x="14" y="258"/>
                  </a:moveTo>
                  <a:cubicBezTo>
                    <a:pt x="7" y="258"/>
                    <a:pt x="0" y="252"/>
                    <a:pt x="0" y="245"/>
                  </a:cubicBezTo>
                  <a:cubicBezTo>
                    <a:pt x="0" y="237"/>
                    <a:pt x="7" y="231"/>
                    <a:pt x="14" y="231"/>
                  </a:cubicBezTo>
                  <a:cubicBezTo>
                    <a:pt x="22" y="231"/>
                    <a:pt x="28" y="237"/>
                    <a:pt x="28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52"/>
                    <a:pt x="22" y="258"/>
                    <a:pt x="14" y="258"/>
                  </a:cubicBezTo>
                  <a:close/>
                  <a:moveTo>
                    <a:pt x="14" y="201"/>
                  </a:moveTo>
                  <a:cubicBezTo>
                    <a:pt x="7" y="201"/>
                    <a:pt x="0" y="195"/>
                    <a:pt x="0" y="187"/>
                  </a:cubicBezTo>
                  <a:cubicBezTo>
                    <a:pt x="0" y="179"/>
                    <a:pt x="7" y="173"/>
                    <a:pt x="14" y="173"/>
                  </a:cubicBezTo>
                  <a:cubicBezTo>
                    <a:pt x="22" y="173"/>
                    <a:pt x="28" y="179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95"/>
                    <a:pt x="22" y="201"/>
                    <a:pt x="14" y="201"/>
                  </a:cubicBezTo>
                  <a:close/>
                  <a:moveTo>
                    <a:pt x="14" y="143"/>
                  </a:moveTo>
                  <a:cubicBezTo>
                    <a:pt x="6" y="143"/>
                    <a:pt x="0" y="137"/>
                    <a:pt x="0" y="129"/>
                  </a:cubicBezTo>
                  <a:cubicBezTo>
                    <a:pt x="0" y="122"/>
                    <a:pt x="6" y="116"/>
                    <a:pt x="14" y="116"/>
                  </a:cubicBezTo>
                  <a:cubicBezTo>
                    <a:pt x="22" y="116"/>
                    <a:pt x="28" y="122"/>
                    <a:pt x="28" y="129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37"/>
                    <a:pt x="22" y="143"/>
                    <a:pt x="14" y="143"/>
                  </a:cubicBezTo>
                  <a:close/>
                  <a:moveTo>
                    <a:pt x="14" y="86"/>
                  </a:moveTo>
                  <a:cubicBezTo>
                    <a:pt x="6" y="86"/>
                    <a:pt x="0" y="79"/>
                    <a:pt x="0" y="72"/>
                  </a:cubicBezTo>
                  <a:cubicBezTo>
                    <a:pt x="0" y="64"/>
                    <a:pt x="6" y="58"/>
                    <a:pt x="14" y="58"/>
                  </a:cubicBezTo>
                  <a:cubicBezTo>
                    <a:pt x="22" y="58"/>
                    <a:pt x="28" y="6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79"/>
                    <a:pt x="22" y="86"/>
                    <a:pt x="14" y="86"/>
                  </a:cubicBezTo>
                  <a:close/>
                  <a:moveTo>
                    <a:pt x="14" y="28"/>
                  </a:moveTo>
                  <a:cubicBezTo>
                    <a:pt x="6" y="28"/>
                    <a:pt x="0" y="22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1" y="0"/>
                    <a:pt x="28" y="6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22"/>
                    <a:pt x="21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48">
              <a:extLst>
                <a:ext uri="{FF2B5EF4-FFF2-40B4-BE49-F238E27FC236}">
                  <a16:creationId xmlns:a16="http://schemas.microsoft.com/office/drawing/2014/main" id="{14D22950-F182-43A0-8DF7-29327CB0EC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12826" y="4900613"/>
              <a:ext cx="454025" cy="280987"/>
            </a:xfrm>
            <a:custGeom>
              <a:avLst/>
              <a:gdLst>
                <a:gd name="T0" fmla="*/ 265 w 281"/>
                <a:gd name="T1" fmla="*/ 173 h 173"/>
                <a:gd name="T2" fmla="*/ 259 w 281"/>
                <a:gd name="T3" fmla="*/ 171 h 173"/>
                <a:gd name="T4" fmla="*/ 253 w 281"/>
                <a:gd name="T5" fmla="*/ 153 h 173"/>
                <a:gd name="T6" fmla="*/ 272 w 281"/>
                <a:gd name="T7" fmla="*/ 147 h 173"/>
                <a:gd name="T8" fmla="*/ 272 w 281"/>
                <a:gd name="T9" fmla="*/ 147 h 173"/>
                <a:gd name="T10" fmla="*/ 277 w 281"/>
                <a:gd name="T11" fmla="*/ 166 h 173"/>
                <a:gd name="T12" fmla="*/ 265 w 281"/>
                <a:gd name="T13" fmla="*/ 173 h 173"/>
                <a:gd name="T14" fmla="*/ 215 w 281"/>
                <a:gd name="T15" fmla="*/ 144 h 173"/>
                <a:gd name="T16" fmla="*/ 209 w 281"/>
                <a:gd name="T17" fmla="*/ 143 h 173"/>
                <a:gd name="T18" fmla="*/ 203 w 281"/>
                <a:gd name="T19" fmla="*/ 124 h 173"/>
                <a:gd name="T20" fmla="*/ 222 w 281"/>
                <a:gd name="T21" fmla="*/ 118 h 173"/>
                <a:gd name="T22" fmla="*/ 222 w 281"/>
                <a:gd name="T23" fmla="*/ 118 h 173"/>
                <a:gd name="T24" fmla="*/ 227 w 281"/>
                <a:gd name="T25" fmla="*/ 137 h 173"/>
                <a:gd name="T26" fmla="*/ 215 w 281"/>
                <a:gd name="T27" fmla="*/ 144 h 173"/>
                <a:gd name="T28" fmla="*/ 165 w 281"/>
                <a:gd name="T29" fmla="*/ 116 h 173"/>
                <a:gd name="T30" fmla="*/ 159 w 281"/>
                <a:gd name="T31" fmla="*/ 114 h 173"/>
                <a:gd name="T32" fmla="*/ 153 w 281"/>
                <a:gd name="T33" fmla="*/ 95 h 173"/>
                <a:gd name="T34" fmla="*/ 172 w 281"/>
                <a:gd name="T35" fmla="*/ 90 h 173"/>
                <a:gd name="T36" fmla="*/ 172 w 281"/>
                <a:gd name="T37" fmla="*/ 90 h 173"/>
                <a:gd name="T38" fmla="*/ 177 w 281"/>
                <a:gd name="T39" fmla="*/ 109 h 173"/>
                <a:gd name="T40" fmla="*/ 165 w 281"/>
                <a:gd name="T41" fmla="*/ 116 h 173"/>
                <a:gd name="T42" fmla="*/ 115 w 281"/>
                <a:gd name="T43" fmla="*/ 87 h 173"/>
                <a:gd name="T44" fmla="*/ 109 w 281"/>
                <a:gd name="T45" fmla="*/ 85 h 173"/>
                <a:gd name="T46" fmla="*/ 103 w 281"/>
                <a:gd name="T47" fmla="*/ 66 h 173"/>
                <a:gd name="T48" fmla="*/ 122 w 281"/>
                <a:gd name="T49" fmla="*/ 61 h 173"/>
                <a:gd name="T50" fmla="*/ 122 w 281"/>
                <a:gd name="T51" fmla="*/ 61 h 173"/>
                <a:gd name="T52" fmla="*/ 128 w 281"/>
                <a:gd name="T53" fmla="*/ 80 h 173"/>
                <a:gd name="T54" fmla="*/ 115 w 281"/>
                <a:gd name="T55" fmla="*/ 87 h 173"/>
                <a:gd name="T56" fmla="*/ 65 w 281"/>
                <a:gd name="T57" fmla="*/ 58 h 173"/>
                <a:gd name="T58" fmla="*/ 59 w 281"/>
                <a:gd name="T59" fmla="*/ 57 h 173"/>
                <a:gd name="T60" fmla="*/ 53 w 281"/>
                <a:gd name="T61" fmla="*/ 38 h 173"/>
                <a:gd name="T62" fmla="*/ 72 w 281"/>
                <a:gd name="T63" fmla="*/ 32 h 173"/>
                <a:gd name="T64" fmla="*/ 72 w 281"/>
                <a:gd name="T65" fmla="*/ 32 h 173"/>
                <a:gd name="T66" fmla="*/ 78 w 281"/>
                <a:gd name="T67" fmla="*/ 51 h 173"/>
                <a:gd name="T68" fmla="*/ 65 w 281"/>
                <a:gd name="T69" fmla="*/ 58 h 173"/>
                <a:gd name="T70" fmla="*/ 16 w 281"/>
                <a:gd name="T71" fmla="*/ 30 h 173"/>
                <a:gd name="T72" fmla="*/ 9 w 281"/>
                <a:gd name="T73" fmla="*/ 28 h 173"/>
                <a:gd name="T74" fmla="*/ 3 w 281"/>
                <a:gd name="T75" fmla="*/ 9 h 173"/>
                <a:gd name="T76" fmla="*/ 22 w 281"/>
                <a:gd name="T77" fmla="*/ 4 h 173"/>
                <a:gd name="T78" fmla="*/ 22 w 281"/>
                <a:gd name="T79" fmla="*/ 4 h 173"/>
                <a:gd name="T80" fmla="*/ 28 w 281"/>
                <a:gd name="T81" fmla="*/ 22 h 173"/>
                <a:gd name="T82" fmla="*/ 16 w 281"/>
                <a:gd name="T83" fmla="*/ 3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3">
                  <a:moveTo>
                    <a:pt x="265" y="173"/>
                  </a:moveTo>
                  <a:cubicBezTo>
                    <a:pt x="263" y="173"/>
                    <a:pt x="261" y="172"/>
                    <a:pt x="259" y="171"/>
                  </a:cubicBezTo>
                  <a:cubicBezTo>
                    <a:pt x="252" y="168"/>
                    <a:pt x="250" y="159"/>
                    <a:pt x="253" y="153"/>
                  </a:cubicBezTo>
                  <a:cubicBezTo>
                    <a:pt x="257" y="146"/>
                    <a:pt x="265" y="143"/>
                    <a:pt x="272" y="147"/>
                  </a:cubicBezTo>
                  <a:cubicBezTo>
                    <a:pt x="272" y="147"/>
                    <a:pt x="272" y="147"/>
                    <a:pt x="272" y="147"/>
                  </a:cubicBezTo>
                  <a:cubicBezTo>
                    <a:pt x="279" y="151"/>
                    <a:pt x="281" y="159"/>
                    <a:pt x="277" y="166"/>
                  </a:cubicBezTo>
                  <a:cubicBezTo>
                    <a:pt x="275" y="170"/>
                    <a:pt x="270" y="173"/>
                    <a:pt x="265" y="173"/>
                  </a:cubicBezTo>
                  <a:close/>
                  <a:moveTo>
                    <a:pt x="215" y="144"/>
                  </a:moveTo>
                  <a:cubicBezTo>
                    <a:pt x="213" y="144"/>
                    <a:pt x="211" y="144"/>
                    <a:pt x="209" y="143"/>
                  </a:cubicBezTo>
                  <a:cubicBezTo>
                    <a:pt x="202" y="139"/>
                    <a:pt x="200" y="130"/>
                    <a:pt x="203" y="124"/>
                  </a:cubicBezTo>
                  <a:cubicBezTo>
                    <a:pt x="207" y="117"/>
                    <a:pt x="215" y="115"/>
                    <a:pt x="222" y="118"/>
                  </a:cubicBezTo>
                  <a:cubicBezTo>
                    <a:pt x="222" y="118"/>
                    <a:pt x="222" y="118"/>
                    <a:pt x="222" y="118"/>
                  </a:cubicBezTo>
                  <a:cubicBezTo>
                    <a:pt x="229" y="122"/>
                    <a:pt x="231" y="131"/>
                    <a:pt x="227" y="137"/>
                  </a:cubicBezTo>
                  <a:cubicBezTo>
                    <a:pt x="225" y="142"/>
                    <a:pt x="220" y="144"/>
                    <a:pt x="215" y="144"/>
                  </a:cubicBezTo>
                  <a:close/>
                  <a:moveTo>
                    <a:pt x="165" y="116"/>
                  </a:moveTo>
                  <a:cubicBezTo>
                    <a:pt x="163" y="116"/>
                    <a:pt x="161" y="115"/>
                    <a:pt x="159" y="114"/>
                  </a:cubicBezTo>
                  <a:cubicBezTo>
                    <a:pt x="152" y="110"/>
                    <a:pt x="150" y="102"/>
                    <a:pt x="153" y="95"/>
                  </a:cubicBezTo>
                  <a:cubicBezTo>
                    <a:pt x="157" y="88"/>
                    <a:pt x="165" y="86"/>
                    <a:pt x="172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9" y="93"/>
                    <a:pt x="181" y="102"/>
                    <a:pt x="177" y="109"/>
                  </a:cubicBezTo>
                  <a:cubicBezTo>
                    <a:pt x="175" y="113"/>
                    <a:pt x="170" y="116"/>
                    <a:pt x="165" y="116"/>
                  </a:cubicBezTo>
                  <a:close/>
                  <a:moveTo>
                    <a:pt x="115" y="87"/>
                  </a:moveTo>
                  <a:cubicBezTo>
                    <a:pt x="113" y="87"/>
                    <a:pt x="111" y="86"/>
                    <a:pt x="109" y="85"/>
                  </a:cubicBezTo>
                  <a:cubicBezTo>
                    <a:pt x="102" y="82"/>
                    <a:pt x="100" y="73"/>
                    <a:pt x="103" y="66"/>
                  </a:cubicBezTo>
                  <a:cubicBezTo>
                    <a:pt x="107" y="60"/>
                    <a:pt x="115" y="57"/>
                    <a:pt x="122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9" y="65"/>
                    <a:pt x="131" y="73"/>
                    <a:pt x="128" y="80"/>
                  </a:cubicBezTo>
                  <a:cubicBezTo>
                    <a:pt x="125" y="84"/>
                    <a:pt x="120" y="87"/>
                    <a:pt x="115" y="87"/>
                  </a:cubicBezTo>
                  <a:close/>
                  <a:moveTo>
                    <a:pt x="65" y="58"/>
                  </a:moveTo>
                  <a:cubicBezTo>
                    <a:pt x="63" y="58"/>
                    <a:pt x="61" y="58"/>
                    <a:pt x="59" y="57"/>
                  </a:cubicBezTo>
                  <a:cubicBezTo>
                    <a:pt x="52" y="53"/>
                    <a:pt x="50" y="44"/>
                    <a:pt x="53" y="38"/>
                  </a:cubicBezTo>
                  <a:cubicBezTo>
                    <a:pt x="57" y="31"/>
                    <a:pt x="65" y="29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9" y="36"/>
                    <a:pt x="81" y="44"/>
                    <a:pt x="78" y="51"/>
                  </a:cubicBezTo>
                  <a:cubicBezTo>
                    <a:pt x="75" y="56"/>
                    <a:pt x="70" y="58"/>
                    <a:pt x="65" y="58"/>
                  </a:cubicBezTo>
                  <a:close/>
                  <a:moveTo>
                    <a:pt x="16" y="30"/>
                  </a:moveTo>
                  <a:cubicBezTo>
                    <a:pt x="13" y="30"/>
                    <a:pt x="11" y="29"/>
                    <a:pt x="9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5" y="0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9" y="7"/>
                    <a:pt x="31" y="16"/>
                    <a:pt x="28" y="22"/>
                  </a:cubicBezTo>
                  <a:cubicBezTo>
                    <a:pt x="25" y="27"/>
                    <a:pt x="20" y="30"/>
                    <a:pt x="1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49">
              <a:extLst>
                <a:ext uri="{FF2B5EF4-FFF2-40B4-BE49-F238E27FC236}">
                  <a16:creationId xmlns:a16="http://schemas.microsoft.com/office/drawing/2014/main" id="{5BA21482-374D-49D3-842A-20817F04E7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49438" y="4927600"/>
              <a:ext cx="455613" cy="280987"/>
            </a:xfrm>
            <a:custGeom>
              <a:avLst/>
              <a:gdLst>
                <a:gd name="T0" fmla="*/ 16 w 281"/>
                <a:gd name="T1" fmla="*/ 174 h 174"/>
                <a:gd name="T2" fmla="*/ 4 w 281"/>
                <a:gd name="T3" fmla="*/ 167 h 174"/>
                <a:gd name="T4" fmla="*/ 9 w 281"/>
                <a:gd name="T5" fmla="*/ 149 h 174"/>
                <a:gd name="T6" fmla="*/ 9 w 281"/>
                <a:gd name="T7" fmla="*/ 149 h 174"/>
                <a:gd name="T8" fmla="*/ 28 w 281"/>
                <a:gd name="T9" fmla="*/ 154 h 174"/>
                <a:gd name="T10" fmla="*/ 23 w 281"/>
                <a:gd name="T11" fmla="*/ 173 h 174"/>
                <a:gd name="T12" fmla="*/ 16 w 281"/>
                <a:gd name="T13" fmla="*/ 174 h 174"/>
                <a:gd name="T14" fmla="*/ 66 w 281"/>
                <a:gd name="T15" fmla="*/ 146 h 174"/>
                <a:gd name="T16" fmla="*/ 54 w 281"/>
                <a:gd name="T17" fmla="*/ 138 h 174"/>
                <a:gd name="T18" fmla="*/ 59 w 281"/>
                <a:gd name="T19" fmla="*/ 120 h 174"/>
                <a:gd name="T20" fmla="*/ 59 w 281"/>
                <a:gd name="T21" fmla="*/ 120 h 174"/>
                <a:gd name="T22" fmla="*/ 78 w 281"/>
                <a:gd name="T23" fmla="*/ 125 h 174"/>
                <a:gd name="T24" fmla="*/ 73 w 281"/>
                <a:gd name="T25" fmla="*/ 144 h 174"/>
                <a:gd name="T26" fmla="*/ 66 w 281"/>
                <a:gd name="T27" fmla="*/ 146 h 174"/>
                <a:gd name="T28" fmla="*/ 116 w 281"/>
                <a:gd name="T29" fmla="*/ 117 h 174"/>
                <a:gd name="T30" fmla="*/ 104 w 281"/>
                <a:gd name="T31" fmla="*/ 110 h 174"/>
                <a:gd name="T32" fmla="*/ 109 w 281"/>
                <a:gd name="T33" fmla="*/ 91 h 174"/>
                <a:gd name="T34" fmla="*/ 109 w 281"/>
                <a:gd name="T35" fmla="*/ 91 h 174"/>
                <a:gd name="T36" fmla="*/ 128 w 281"/>
                <a:gd name="T37" fmla="*/ 96 h 174"/>
                <a:gd name="T38" fmla="*/ 123 w 281"/>
                <a:gd name="T39" fmla="*/ 115 h 174"/>
                <a:gd name="T40" fmla="*/ 116 w 281"/>
                <a:gd name="T41" fmla="*/ 117 h 174"/>
                <a:gd name="T42" fmla="*/ 166 w 281"/>
                <a:gd name="T43" fmla="*/ 88 h 174"/>
                <a:gd name="T44" fmla="*/ 154 w 281"/>
                <a:gd name="T45" fmla="*/ 81 h 174"/>
                <a:gd name="T46" fmla="*/ 159 w 281"/>
                <a:gd name="T47" fmla="*/ 62 h 174"/>
                <a:gd name="T48" fmla="*/ 159 w 281"/>
                <a:gd name="T49" fmla="*/ 62 h 174"/>
                <a:gd name="T50" fmla="*/ 178 w 281"/>
                <a:gd name="T51" fmla="*/ 67 h 174"/>
                <a:gd name="T52" fmla="*/ 172 w 281"/>
                <a:gd name="T53" fmla="*/ 86 h 174"/>
                <a:gd name="T54" fmla="*/ 166 w 281"/>
                <a:gd name="T55" fmla="*/ 88 h 174"/>
                <a:gd name="T56" fmla="*/ 215 w 281"/>
                <a:gd name="T57" fmla="*/ 59 h 174"/>
                <a:gd name="T58" fmla="*/ 203 w 281"/>
                <a:gd name="T59" fmla="*/ 52 h 174"/>
                <a:gd name="T60" fmla="*/ 209 w 281"/>
                <a:gd name="T61" fmla="*/ 33 h 174"/>
                <a:gd name="T62" fmla="*/ 209 w 281"/>
                <a:gd name="T63" fmla="*/ 33 h 174"/>
                <a:gd name="T64" fmla="*/ 228 w 281"/>
                <a:gd name="T65" fmla="*/ 38 h 174"/>
                <a:gd name="T66" fmla="*/ 222 w 281"/>
                <a:gd name="T67" fmla="*/ 57 h 174"/>
                <a:gd name="T68" fmla="*/ 215 w 281"/>
                <a:gd name="T69" fmla="*/ 59 h 174"/>
                <a:gd name="T70" fmla="*/ 265 w 281"/>
                <a:gd name="T71" fmla="*/ 30 h 174"/>
                <a:gd name="T72" fmla="*/ 253 w 281"/>
                <a:gd name="T73" fmla="*/ 23 h 174"/>
                <a:gd name="T74" fmla="*/ 259 w 281"/>
                <a:gd name="T75" fmla="*/ 4 h 174"/>
                <a:gd name="T76" fmla="*/ 259 w 281"/>
                <a:gd name="T77" fmla="*/ 4 h 174"/>
                <a:gd name="T78" fmla="*/ 277 w 281"/>
                <a:gd name="T79" fmla="*/ 9 h 174"/>
                <a:gd name="T80" fmla="*/ 272 w 281"/>
                <a:gd name="T81" fmla="*/ 28 h 174"/>
                <a:gd name="T82" fmla="*/ 265 w 281"/>
                <a:gd name="T83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1" h="174">
                  <a:moveTo>
                    <a:pt x="16" y="174"/>
                  </a:moveTo>
                  <a:cubicBezTo>
                    <a:pt x="11" y="174"/>
                    <a:pt x="7" y="172"/>
                    <a:pt x="4" y="167"/>
                  </a:cubicBezTo>
                  <a:cubicBezTo>
                    <a:pt x="0" y="161"/>
                    <a:pt x="3" y="152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6" y="145"/>
                    <a:pt x="24" y="147"/>
                    <a:pt x="28" y="154"/>
                  </a:cubicBezTo>
                  <a:cubicBezTo>
                    <a:pt x="32" y="161"/>
                    <a:pt x="29" y="169"/>
                    <a:pt x="23" y="173"/>
                  </a:cubicBezTo>
                  <a:cubicBezTo>
                    <a:pt x="21" y="174"/>
                    <a:pt x="18" y="174"/>
                    <a:pt x="16" y="174"/>
                  </a:cubicBezTo>
                  <a:close/>
                  <a:moveTo>
                    <a:pt x="66" y="146"/>
                  </a:moveTo>
                  <a:cubicBezTo>
                    <a:pt x="61" y="146"/>
                    <a:pt x="56" y="143"/>
                    <a:pt x="54" y="138"/>
                  </a:cubicBezTo>
                  <a:cubicBezTo>
                    <a:pt x="50" y="132"/>
                    <a:pt x="52" y="123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66" y="116"/>
                    <a:pt x="74" y="118"/>
                    <a:pt x="78" y="125"/>
                  </a:cubicBezTo>
                  <a:cubicBezTo>
                    <a:pt x="82" y="132"/>
                    <a:pt x="79" y="140"/>
                    <a:pt x="73" y="144"/>
                  </a:cubicBezTo>
                  <a:cubicBezTo>
                    <a:pt x="71" y="145"/>
                    <a:pt x="68" y="146"/>
                    <a:pt x="66" y="146"/>
                  </a:cubicBezTo>
                  <a:close/>
                  <a:moveTo>
                    <a:pt x="116" y="117"/>
                  </a:moveTo>
                  <a:cubicBezTo>
                    <a:pt x="111" y="117"/>
                    <a:pt x="106" y="114"/>
                    <a:pt x="104" y="110"/>
                  </a:cubicBezTo>
                  <a:cubicBezTo>
                    <a:pt x="100" y="103"/>
                    <a:pt x="102" y="94"/>
                    <a:pt x="109" y="91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16" y="87"/>
                    <a:pt x="124" y="89"/>
                    <a:pt x="128" y="96"/>
                  </a:cubicBezTo>
                  <a:cubicBezTo>
                    <a:pt x="132" y="103"/>
                    <a:pt x="129" y="111"/>
                    <a:pt x="123" y="115"/>
                  </a:cubicBezTo>
                  <a:cubicBezTo>
                    <a:pt x="120" y="116"/>
                    <a:pt x="118" y="117"/>
                    <a:pt x="116" y="117"/>
                  </a:cubicBezTo>
                  <a:close/>
                  <a:moveTo>
                    <a:pt x="166" y="88"/>
                  </a:moveTo>
                  <a:cubicBezTo>
                    <a:pt x="161" y="88"/>
                    <a:pt x="156" y="85"/>
                    <a:pt x="154" y="81"/>
                  </a:cubicBezTo>
                  <a:cubicBezTo>
                    <a:pt x="150" y="74"/>
                    <a:pt x="152" y="66"/>
                    <a:pt x="159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6" y="58"/>
                    <a:pt x="174" y="61"/>
                    <a:pt x="178" y="67"/>
                  </a:cubicBezTo>
                  <a:cubicBezTo>
                    <a:pt x="181" y="74"/>
                    <a:pt x="179" y="82"/>
                    <a:pt x="172" y="86"/>
                  </a:cubicBezTo>
                  <a:cubicBezTo>
                    <a:pt x="170" y="87"/>
                    <a:pt x="168" y="88"/>
                    <a:pt x="166" y="88"/>
                  </a:cubicBezTo>
                  <a:close/>
                  <a:moveTo>
                    <a:pt x="215" y="59"/>
                  </a:moveTo>
                  <a:cubicBezTo>
                    <a:pt x="211" y="59"/>
                    <a:pt x="206" y="56"/>
                    <a:pt x="203" y="52"/>
                  </a:cubicBezTo>
                  <a:cubicBezTo>
                    <a:pt x="200" y="45"/>
                    <a:pt x="202" y="37"/>
                    <a:pt x="209" y="33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5" y="29"/>
                    <a:pt x="224" y="32"/>
                    <a:pt x="228" y="38"/>
                  </a:cubicBezTo>
                  <a:cubicBezTo>
                    <a:pt x="231" y="45"/>
                    <a:pt x="229" y="53"/>
                    <a:pt x="222" y="57"/>
                  </a:cubicBezTo>
                  <a:cubicBezTo>
                    <a:pt x="220" y="58"/>
                    <a:pt x="218" y="59"/>
                    <a:pt x="215" y="59"/>
                  </a:cubicBezTo>
                  <a:close/>
                  <a:moveTo>
                    <a:pt x="265" y="30"/>
                  </a:moveTo>
                  <a:cubicBezTo>
                    <a:pt x="260" y="30"/>
                    <a:pt x="256" y="27"/>
                    <a:pt x="253" y="23"/>
                  </a:cubicBezTo>
                  <a:cubicBezTo>
                    <a:pt x="250" y="16"/>
                    <a:pt x="252" y="8"/>
                    <a:pt x="259" y="4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5" y="0"/>
                    <a:pt x="274" y="3"/>
                    <a:pt x="277" y="9"/>
                  </a:cubicBezTo>
                  <a:cubicBezTo>
                    <a:pt x="281" y="16"/>
                    <a:pt x="279" y="24"/>
                    <a:pt x="272" y="28"/>
                  </a:cubicBezTo>
                  <a:cubicBezTo>
                    <a:pt x="270" y="29"/>
                    <a:pt x="268" y="30"/>
                    <a:pt x="26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50">
              <a:extLst>
                <a:ext uri="{FF2B5EF4-FFF2-40B4-BE49-F238E27FC236}">
                  <a16:creationId xmlns:a16="http://schemas.microsoft.com/office/drawing/2014/main" id="{FF870AA8-611C-4187-9AB9-75B0733C79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46226" y="5381625"/>
              <a:ext cx="735013" cy="735012"/>
            </a:xfrm>
            <a:custGeom>
              <a:avLst/>
              <a:gdLst>
                <a:gd name="T0" fmla="*/ 227 w 454"/>
                <a:gd name="T1" fmla="*/ 453 h 453"/>
                <a:gd name="T2" fmla="*/ 0 w 454"/>
                <a:gd name="T3" fmla="*/ 227 h 453"/>
                <a:gd name="T4" fmla="*/ 227 w 454"/>
                <a:gd name="T5" fmla="*/ 0 h 453"/>
                <a:gd name="T6" fmla="*/ 454 w 454"/>
                <a:gd name="T7" fmla="*/ 227 h 453"/>
                <a:gd name="T8" fmla="*/ 227 w 454"/>
                <a:gd name="T9" fmla="*/ 453 h 453"/>
                <a:gd name="T10" fmla="*/ 227 w 454"/>
                <a:gd name="T11" fmla="*/ 28 h 453"/>
                <a:gd name="T12" fmla="*/ 28 w 454"/>
                <a:gd name="T13" fmla="*/ 227 h 453"/>
                <a:gd name="T14" fmla="*/ 227 w 454"/>
                <a:gd name="T15" fmla="*/ 426 h 453"/>
                <a:gd name="T16" fmla="*/ 426 w 454"/>
                <a:gd name="T17" fmla="*/ 227 h 453"/>
                <a:gd name="T18" fmla="*/ 227 w 454"/>
                <a:gd name="T19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3">
                  <a:moveTo>
                    <a:pt x="227" y="453"/>
                  </a:moveTo>
                  <a:cubicBezTo>
                    <a:pt x="102" y="453"/>
                    <a:pt x="0" y="352"/>
                    <a:pt x="0" y="227"/>
                  </a:cubicBezTo>
                  <a:cubicBezTo>
                    <a:pt x="0" y="102"/>
                    <a:pt x="102" y="0"/>
                    <a:pt x="227" y="0"/>
                  </a:cubicBezTo>
                  <a:cubicBezTo>
                    <a:pt x="352" y="0"/>
                    <a:pt x="454" y="102"/>
                    <a:pt x="454" y="227"/>
                  </a:cubicBezTo>
                  <a:cubicBezTo>
                    <a:pt x="454" y="352"/>
                    <a:pt x="352" y="453"/>
                    <a:pt x="227" y="453"/>
                  </a:cubicBezTo>
                  <a:close/>
                  <a:moveTo>
                    <a:pt x="227" y="28"/>
                  </a:moveTo>
                  <a:cubicBezTo>
                    <a:pt x="117" y="28"/>
                    <a:pt x="28" y="117"/>
                    <a:pt x="28" y="227"/>
                  </a:cubicBezTo>
                  <a:cubicBezTo>
                    <a:pt x="28" y="337"/>
                    <a:pt x="117" y="426"/>
                    <a:pt x="227" y="426"/>
                  </a:cubicBezTo>
                  <a:cubicBezTo>
                    <a:pt x="337" y="426"/>
                    <a:pt x="426" y="337"/>
                    <a:pt x="426" y="227"/>
                  </a:cubicBezTo>
                  <a:cubicBezTo>
                    <a:pt x="426" y="117"/>
                    <a:pt x="337" y="28"/>
                    <a:pt x="22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8" name="TextBox 93">
            <a:extLst>
              <a:ext uri="{FF2B5EF4-FFF2-40B4-BE49-F238E27FC236}">
                <a16:creationId xmlns:a16="http://schemas.microsoft.com/office/drawing/2014/main" id="{E78FF83D-68E8-4EDE-802E-5162CB46F695}"/>
              </a:ext>
            </a:extLst>
          </p:cNvPr>
          <p:cNvSpPr txBox="1"/>
          <p:nvPr/>
        </p:nvSpPr>
        <p:spPr>
          <a:xfrm>
            <a:off x="196850" y="6926432"/>
            <a:ext cx="6479999" cy="1107300"/>
          </a:xfrm>
          <a:prstGeom prst="rect">
            <a:avLst/>
          </a:prstGeom>
          <a:solidFill>
            <a:srgbClr val="EFF1F7"/>
          </a:solidFill>
        </p:spPr>
        <p:txBody>
          <a:bodyPr wrap="square" rtlCol="0">
            <a:noAutofit/>
          </a:bodyPr>
          <a:lstStyle/>
          <a:p>
            <a:pPr marL="128586" indent="-128586" algn="just" defTabSz="914385">
              <a:lnSpc>
                <a:spcPct val="150000"/>
              </a:lnSpc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kern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Médecin</a:t>
            </a:r>
          </a:p>
          <a:p>
            <a:pPr marL="128586" indent="-128586" algn="just" defTabSz="914385">
              <a:lnSpc>
                <a:spcPct val="150000"/>
              </a:lnSpc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kern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Infirmier</a:t>
            </a:r>
          </a:p>
          <a:p>
            <a:pPr marL="128586" indent="-128586" algn="just" defTabSz="914385">
              <a:lnSpc>
                <a:spcPct val="150000"/>
              </a:lnSpc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kern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Pharmacien</a:t>
            </a:r>
          </a:p>
          <a:p>
            <a:pPr marL="128586" indent="-128586" algn="just" defTabSz="914385">
              <a:lnSpc>
                <a:spcPct val="150000"/>
              </a:lnSpc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kern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</a:t>
            </a:r>
          </a:p>
        </p:txBody>
      </p:sp>
      <p:cxnSp>
        <p:nvCxnSpPr>
          <p:cNvPr id="101" name="Connecteur droit 285">
            <a:extLst>
              <a:ext uri="{FF2B5EF4-FFF2-40B4-BE49-F238E27FC236}">
                <a16:creationId xmlns:a16="http://schemas.microsoft.com/office/drawing/2014/main" id="{7F085D6A-BC7E-4B90-9754-0E2EC9F54346}"/>
              </a:ext>
            </a:extLst>
          </p:cNvPr>
          <p:cNvCxnSpPr>
            <a:cxnSpLocks/>
          </p:cNvCxnSpPr>
          <p:nvPr/>
        </p:nvCxnSpPr>
        <p:spPr>
          <a:xfrm>
            <a:off x="119210" y="4437589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D8D9CD2-4A55-43D8-9AB3-EE4F5718FA44}"/>
              </a:ext>
            </a:extLst>
          </p:cNvPr>
          <p:cNvSpPr/>
          <p:nvPr/>
        </p:nvSpPr>
        <p:spPr>
          <a:xfrm>
            <a:off x="360538" y="4097996"/>
            <a:ext cx="5392562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questions à se poser pour préparer le déploiement</a:t>
            </a:r>
          </a:p>
        </p:txBody>
      </p:sp>
      <p:grpSp>
        <p:nvGrpSpPr>
          <p:cNvPr id="103" name="Groupe 26">
            <a:extLst>
              <a:ext uri="{FF2B5EF4-FFF2-40B4-BE49-F238E27FC236}">
                <a16:creationId xmlns:a16="http://schemas.microsoft.com/office/drawing/2014/main" id="{0D9BCFDC-BE46-4201-AE5E-DAD0E36B7842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4065786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104" name="Ellipse 30">
              <a:extLst>
                <a:ext uri="{FF2B5EF4-FFF2-40B4-BE49-F238E27FC236}">
                  <a16:creationId xmlns:a16="http://schemas.microsoft.com/office/drawing/2014/main" id="{3DF252BE-EBC0-4ECD-910F-9A305C0B5027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5" name="Groupe 33">
              <a:extLst>
                <a:ext uri="{FF2B5EF4-FFF2-40B4-BE49-F238E27FC236}">
                  <a16:creationId xmlns:a16="http://schemas.microsoft.com/office/drawing/2014/main" id="{FBF82FF5-5F21-4286-9B0B-2CADD215860A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106" name="Connecteur droit 34">
                <a:extLst>
                  <a:ext uri="{FF2B5EF4-FFF2-40B4-BE49-F238E27FC236}">
                    <a16:creationId xmlns:a16="http://schemas.microsoft.com/office/drawing/2014/main" id="{99D962F4-5C59-4667-8B60-7C07F17E9D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35">
                <a:extLst>
                  <a:ext uri="{FF2B5EF4-FFF2-40B4-BE49-F238E27FC236}">
                    <a16:creationId xmlns:a16="http://schemas.microsoft.com/office/drawing/2014/main" id="{9A7BC0C1-D6CA-4EE1-8303-573A94E0847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8" name="Gruppieren 3118">
            <a:extLst>
              <a:ext uri="{FF2B5EF4-FFF2-40B4-BE49-F238E27FC236}">
                <a16:creationId xmlns:a16="http://schemas.microsoft.com/office/drawing/2014/main" id="{0212CDEE-C3C5-4159-92F7-05D248ED9841}"/>
              </a:ext>
            </a:extLst>
          </p:cNvPr>
          <p:cNvGrpSpPr>
            <a:grpSpLocks noChangeAspect="1"/>
          </p:cNvGrpSpPr>
          <p:nvPr/>
        </p:nvGrpSpPr>
        <p:grpSpPr>
          <a:xfrm>
            <a:off x="6248086" y="4032167"/>
            <a:ext cx="340487" cy="332701"/>
            <a:chOff x="-1279526" y="2971800"/>
            <a:chExt cx="763588" cy="746125"/>
          </a:xfrm>
          <a:solidFill>
            <a:srgbClr val="D91F41"/>
          </a:solidFill>
        </p:grpSpPr>
        <p:sp>
          <p:nvSpPr>
            <p:cNvPr id="109" name="Freeform 164">
              <a:extLst>
                <a:ext uri="{FF2B5EF4-FFF2-40B4-BE49-F238E27FC236}">
                  <a16:creationId xmlns:a16="http://schemas.microsoft.com/office/drawing/2014/main" id="{8E48E03C-319A-4AFC-A948-F6AB13BA8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23951" y="2971800"/>
              <a:ext cx="192088" cy="268288"/>
            </a:xfrm>
            <a:custGeom>
              <a:avLst/>
              <a:gdLst>
                <a:gd name="T0" fmla="*/ 166 w 333"/>
                <a:gd name="T1" fmla="*/ 467 h 467"/>
                <a:gd name="T2" fmla="*/ 154 w 333"/>
                <a:gd name="T3" fmla="*/ 462 h 467"/>
                <a:gd name="T4" fmla="*/ 0 w 333"/>
                <a:gd name="T5" fmla="*/ 166 h 467"/>
                <a:gd name="T6" fmla="*/ 166 w 333"/>
                <a:gd name="T7" fmla="*/ 0 h 467"/>
                <a:gd name="T8" fmla="*/ 333 w 333"/>
                <a:gd name="T9" fmla="*/ 166 h 467"/>
                <a:gd name="T10" fmla="*/ 179 w 333"/>
                <a:gd name="T11" fmla="*/ 462 h 467"/>
                <a:gd name="T12" fmla="*/ 166 w 333"/>
                <a:gd name="T13" fmla="*/ 467 h 467"/>
                <a:gd name="T14" fmla="*/ 166 w 333"/>
                <a:gd name="T15" fmla="*/ 36 h 467"/>
                <a:gd name="T16" fmla="*/ 36 w 333"/>
                <a:gd name="T17" fmla="*/ 166 h 467"/>
                <a:gd name="T18" fmla="*/ 166 w 333"/>
                <a:gd name="T19" fmla="*/ 422 h 467"/>
                <a:gd name="T20" fmla="*/ 296 w 333"/>
                <a:gd name="T21" fmla="*/ 166 h 467"/>
                <a:gd name="T22" fmla="*/ 166 w 333"/>
                <a:gd name="T23" fmla="*/ 3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3" h="467">
                  <a:moveTo>
                    <a:pt x="166" y="467"/>
                  </a:moveTo>
                  <a:cubicBezTo>
                    <a:pt x="162" y="467"/>
                    <a:pt x="157" y="465"/>
                    <a:pt x="154" y="462"/>
                  </a:cubicBezTo>
                  <a:cubicBezTo>
                    <a:pt x="147" y="456"/>
                    <a:pt x="0" y="311"/>
                    <a:pt x="0" y="166"/>
                  </a:cubicBezTo>
                  <a:cubicBezTo>
                    <a:pt x="0" y="74"/>
                    <a:pt x="74" y="0"/>
                    <a:pt x="166" y="0"/>
                  </a:cubicBezTo>
                  <a:cubicBezTo>
                    <a:pt x="258" y="0"/>
                    <a:pt x="333" y="74"/>
                    <a:pt x="333" y="166"/>
                  </a:cubicBezTo>
                  <a:cubicBezTo>
                    <a:pt x="333" y="305"/>
                    <a:pt x="186" y="455"/>
                    <a:pt x="179" y="462"/>
                  </a:cubicBezTo>
                  <a:cubicBezTo>
                    <a:pt x="176" y="465"/>
                    <a:pt x="171" y="467"/>
                    <a:pt x="166" y="467"/>
                  </a:cubicBezTo>
                  <a:close/>
                  <a:moveTo>
                    <a:pt x="166" y="36"/>
                  </a:moveTo>
                  <a:cubicBezTo>
                    <a:pt x="95" y="36"/>
                    <a:pt x="36" y="95"/>
                    <a:pt x="36" y="166"/>
                  </a:cubicBezTo>
                  <a:cubicBezTo>
                    <a:pt x="36" y="272"/>
                    <a:pt x="131" y="384"/>
                    <a:pt x="166" y="422"/>
                  </a:cubicBezTo>
                  <a:cubicBezTo>
                    <a:pt x="201" y="383"/>
                    <a:pt x="296" y="268"/>
                    <a:pt x="296" y="166"/>
                  </a:cubicBezTo>
                  <a:cubicBezTo>
                    <a:pt x="296" y="95"/>
                    <a:pt x="238" y="36"/>
                    <a:pt x="16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165">
              <a:extLst>
                <a:ext uri="{FF2B5EF4-FFF2-40B4-BE49-F238E27FC236}">
                  <a16:creationId xmlns:a16="http://schemas.microsoft.com/office/drawing/2014/main" id="{55E9E1DF-9DFD-46EA-93B2-96E144396C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73151" y="3022600"/>
              <a:ext cx="90488" cy="92075"/>
            </a:xfrm>
            <a:custGeom>
              <a:avLst/>
              <a:gdLst>
                <a:gd name="T0" fmla="*/ 79 w 158"/>
                <a:gd name="T1" fmla="*/ 158 h 158"/>
                <a:gd name="T2" fmla="*/ 0 w 158"/>
                <a:gd name="T3" fmla="*/ 79 h 158"/>
                <a:gd name="T4" fmla="*/ 79 w 158"/>
                <a:gd name="T5" fmla="*/ 0 h 158"/>
                <a:gd name="T6" fmla="*/ 158 w 158"/>
                <a:gd name="T7" fmla="*/ 79 h 158"/>
                <a:gd name="T8" fmla="*/ 79 w 158"/>
                <a:gd name="T9" fmla="*/ 158 h 158"/>
                <a:gd name="T10" fmla="*/ 79 w 158"/>
                <a:gd name="T11" fmla="*/ 36 h 158"/>
                <a:gd name="T12" fmla="*/ 37 w 158"/>
                <a:gd name="T13" fmla="*/ 79 h 158"/>
                <a:gd name="T14" fmla="*/ 79 w 158"/>
                <a:gd name="T15" fmla="*/ 122 h 158"/>
                <a:gd name="T16" fmla="*/ 122 w 158"/>
                <a:gd name="T17" fmla="*/ 79 h 158"/>
                <a:gd name="T18" fmla="*/ 79 w 158"/>
                <a:gd name="T19" fmla="*/ 3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58">
                  <a:moveTo>
                    <a:pt x="79" y="158"/>
                  </a:moveTo>
                  <a:cubicBezTo>
                    <a:pt x="36" y="158"/>
                    <a:pt x="0" y="123"/>
                    <a:pt x="0" y="79"/>
                  </a:cubicBezTo>
                  <a:cubicBezTo>
                    <a:pt x="0" y="35"/>
                    <a:pt x="36" y="0"/>
                    <a:pt x="79" y="0"/>
                  </a:cubicBezTo>
                  <a:cubicBezTo>
                    <a:pt x="123" y="0"/>
                    <a:pt x="158" y="35"/>
                    <a:pt x="158" y="79"/>
                  </a:cubicBezTo>
                  <a:cubicBezTo>
                    <a:pt x="158" y="123"/>
                    <a:pt x="123" y="158"/>
                    <a:pt x="79" y="158"/>
                  </a:cubicBezTo>
                  <a:close/>
                  <a:moveTo>
                    <a:pt x="79" y="36"/>
                  </a:moveTo>
                  <a:cubicBezTo>
                    <a:pt x="56" y="36"/>
                    <a:pt x="37" y="55"/>
                    <a:pt x="37" y="79"/>
                  </a:cubicBezTo>
                  <a:cubicBezTo>
                    <a:pt x="37" y="103"/>
                    <a:pt x="56" y="122"/>
                    <a:pt x="79" y="122"/>
                  </a:cubicBezTo>
                  <a:cubicBezTo>
                    <a:pt x="103" y="122"/>
                    <a:pt x="122" y="103"/>
                    <a:pt x="122" y="79"/>
                  </a:cubicBezTo>
                  <a:cubicBezTo>
                    <a:pt x="122" y="55"/>
                    <a:pt x="103" y="36"/>
                    <a:pt x="7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66">
              <a:extLst>
                <a:ext uri="{FF2B5EF4-FFF2-40B4-BE49-F238E27FC236}">
                  <a16:creationId xmlns:a16="http://schemas.microsoft.com/office/drawing/2014/main" id="{4871EB87-7634-4F83-8ED6-1C295D65C4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42951" y="3397250"/>
              <a:ext cx="227013" cy="320675"/>
            </a:xfrm>
            <a:custGeom>
              <a:avLst/>
              <a:gdLst>
                <a:gd name="T0" fmla="*/ 197 w 393"/>
                <a:gd name="T1" fmla="*/ 555 h 555"/>
                <a:gd name="T2" fmla="*/ 184 w 393"/>
                <a:gd name="T3" fmla="*/ 550 h 555"/>
                <a:gd name="T4" fmla="*/ 0 w 393"/>
                <a:gd name="T5" fmla="*/ 197 h 555"/>
                <a:gd name="T6" fmla="*/ 197 w 393"/>
                <a:gd name="T7" fmla="*/ 0 h 555"/>
                <a:gd name="T8" fmla="*/ 393 w 393"/>
                <a:gd name="T9" fmla="*/ 197 h 555"/>
                <a:gd name="T10" fmla="*/ 210 w 393"/>
                <a:gd name="T11" fmla="*/ 549 h 555"/>
                <a:gd name="T12" fmla="*/ 197 w 393"/>
                <a:gd name="T13" fmla="*/ 555 h 555"/>
                <a:gd name="T14" fmla="*/ 197 w 393"/>
                <a:gd name="T15" fmla="*/ 37 h 555"/>
                <a:gd name="T16" fmla="*/ 37 w 393"/>
                <a:gd name="T17" fmla="*/ 197 h 555"/>
                <a:gd name="T18" fmla="*/ 197 w 393"/>
                <a:gd name="T19" fmla="*/ 510 h 555"/>
                <a:gd name="T20" fmla="*/ 357 w 393"/>
                <a:gd name="T21" fmla="*/ 197 h 555"/>
                <a:gd name="T22" fmla="*/ 197 w 393"/>
                <a:gd name="T23" fmla="*/ 37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555">
                  <a:moveTo>
                    <a:pt x="197" y="555"/>
                  </a:moveTo>
                  <a:cubicBezTo>
                    <a:pt x="192" y="555"/>
                    <a:pt x="188" y="553"/>
                    <a:pt x="184" y="550"/>
                  </a:cubicBezTo>
                  <a:cubicBezTo>
                    <a:pt x="177" y="542"/>
                    <a:pt x="0" y="369"/>
                    <a:pt x="0" y="197"/>
                  </a:cubicBezTo>
                  <a:cubicBezTo>
                    <a:pt x="0" y="88"/>
                    <a:pt x="89" y="0"/>
                    <a:pt x="197" y="0"/>
                  </a:cubicBezTo>
                  <a:cubicBezTo>
                    <a:pt x="305" y="0"/>
                    <a:pt x="393" y="88"/>
                    <a:pt x="393" y="197"/>
                  </a:cubicBezTo>
                  <a:cubicBezTo>
                    <a:pt x="393" y="362"/>
                    <a:pt x="217" y="542"/>
                    <a:pt x="210" y="549"/>
                  </a:cubicBezTo>
                  <a:cubicBezTo>
                    <a:pt x="206" y="553"/>
                    <a:pt x="202" y="555"/>
                    <a:pt x="197" y="555"/>
                  </a:cubicBezTo>
                  <a:close/>
                  <a:moveTo>
                    <a:pt x="197" y="37"/>
                  </a:moveTo>
                  <a:cubicBezTo>
                    <a:pt x="109" y="37"/>
                    <a:pt x="37" y="108"/>
                    <a:pt x="37" y="197"/>
                  </a:cubicBezTo>
                  <a:cubicBezTo>
                    <a:pt x="37" y="328"/>
                    <a:pt x="157" y="467"/>
                    <a:pt x="197" y="510"/>
                  </a:cubicBezTo>
                  <a:cubicBezTo>
                    <a:pt x="237" y="466"/>
                    <a:pt x="357" y="323"/>
                    <a:pt x="357" y="197"/>
                  </a:cubicBezTo>
                  <a:cubicBezTo>
                    <a:pt x="357" y="108"/>
                    <a:pt x="285" y="37"/>
                    <a:pt x="19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67">
              <a:extLst>
                <a:ext uri="{FF2B5EF4-FFF2-40B4-BE49-F238E27FC236}">
                  <a16:creationId xmlns:a16="http://schemas.microsoft.com/office/drawing/2014/main" id="{88BB218B-7304-42F9-92C4-958EBDAAC9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82626" y="3460750"/>
              <a:ext cx="106363" cy="104775"/>
            </a:xfrm>
            <a:custGeom>
              <a:avLst/>
              <a:gdLst>
                <a:gd name="T0" fmla="*/ 92 w 183"/>
                <a:gd name="T1" fmla="*/ 183 h 183"/>
                <a:gd name="T2" fmla="*/ 0 w 183"/>
                <a:gd name="T3" fmla="*/ 92 h 183"/>
                <a:gd name="T4" fmla="*/ 92 w 183"/>
                <a:gd name="T5" fmla="*/ 0 h 183"/>
                <a:gd name="T6" fmla="*/ 183 w 183"/>
                <a:gd name="T7" fmla="*/ 92 h 183"/>
                <a:gd name="T8" fmla="*/ 92 w 183"/>
                <a:gd name="T9" fmla="*/ 183 h 183"/>
                <a:gd name="T10" fmla="*/ 92 w 183"/>
                <a:gd name="T11" fmla="*/ 37 h 183"/>
                <a:gd name="T12" fmla="*/ 37 w 183"/>
                <a:gd name="T13" fmla="*/ 92 h 183"/>
                <a:gd name="T14" fmla="*/ 92 w 183"/>
                <a:gd name="T15" fmla="*/ 147 h 183"/>
                <a:gd name="T16" fmla="*/ 147 w 183"/>
                <a:gd name="T17" fmla="*/ 92 h 183"/>
                <a:gd name="T18" fmla="*/ 92 w 183"/>
                <a:gd name="T19" fmla="*/ 3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83">
                  <a:moveTo>
                    <a:pt x="92" y="183"/>
                  </a:moveTo>
                  <a:cubicBezTo>
                    <a:pt x="41" y="183"/>
                    <a:pt x="0" y="142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42" y="0"/>
                    <a:pt x="183" y="41"/>
                    <a:pt x="183" y="92"/>
                  </a:cubicBezTo>
                  <a:cubicBezTo>
                    <a:pt x="183" y="142"/>
                    <a:pt x="142" y="183"/>
                    <a:pt x="92" y="183"/>
                  </a:cubicBezTo>
                  <a:close/>
                  <a:moveTo>
                    <a:pt x="92" y="37"/>
                  </a:moveTo>
                  <a:cubicBezTo>
                    <a:pt x="62" y="37"/>
                    <a:pt x="37" y="62"/>
                    <a:pt x="37" y="92"/>
                  </a:cubicBezTo>
                  <a:cubicBezTo>
                    <a:pt x="37" y="122"/>
                    <a:pt x="62" y="147"/>
                    <a:pt x="92" y="147"/>
                  </a:cubicBezTo>
                  <a:cubicBezTo>
                    <a:pt x="122" y="147"/>
                    <a:pt x="147" y="122"/>
                    <a:pt x="147" y="92"/>
                  </a:cubicBezTo>
                  <a:cubicBezTo>
                    <a:pt x="147" y="62"/>
                    <a:pt x="122" y="37"/>
                    <a:pt x="9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68">
              <a:extLst>
                <a:ext uri="{FF2B5EF4-FFF2-40B4-BE49-F238E27FC236}">
                  <a16:creationId xmlns:a16="http://schemas.microsoft.com/office/drawing/2014/main" id="{C334B669-ED4F-4889-83AB-6518618E9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6" y="3692525"/>
              <a:ext cx="22225" cy="20638"/>
            </a:xfrm>
            <a:custGeom>
              <a:avLst/>
              <a:gdLst>
                <a:gd name="T0" fmla="*/ 18 w 37"/>
                <a:gd name="T1" fmla="*/ 38 h 38"/>
                <a:gd name="T2" fmla="*/ 6 w 37"/>
                <a:gd name="T3" fmla="*/ 32 h 38"/>
                <a:gd name="T4" fmla="*/ 0 w 37"/>
                <a:gd name="T5" fmla="*/ 19 h 38"/>
                <a:gd name="T6" fmla="*/ 6 w 37"/>
                <a:gd name="T7" fmla="*/ 6 h 38"/>
                <a:gd name="T8" fmla="*/ 31 w 37"/>
                <a:gd name="T9" fmla="*/ 6 h 38"/>
                <a:gd name="T10" fmla="*/ 37 w 37"/>
                <a:gd name="T11" fmla="*/ 19 h 38"/>
                <a:gd name="T12" fmla="*/ 31 w 37"/>
                <a:gd name="T13" fmla="*/ 32 h 38"/>
                <a:gd name="T14" fmla="*/ 18 w 37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4" y="38"/>
                    <a:pt x="9" y="36"/>
                    <a:pt x="6" y="32"/>
                  </a:cubicBezTo>
                  <a:cubicBezTo>
                    <a:pt x="2" y="29"/>
                    <a:pt x="0" y="24"/>
                    <a:pt x="0" y="19"/>
                  </a:cubicBezTo>
                  <a:cubicBezTo>
                    <a:pt x="0" y="14"/>
                    <a:pt x="2" y="10"/>
                    <a:pt x="6" y="6"/>
                  </a:cubicBezTo>
                  <a:cubicBezTo>
                    <a:pt x="12" y="0"/>
                    <a:pt x="24" y="0"/>
                    <a:pt x="31" y="6"/>
                  </a:cubicBezTo>
                  <a:cubicBezTo>
                    <a:pt x="35" y="10"/>
                    <a:pt x="37" y="15"/>
                    <a:pt x="37" y="19"/>
                  </a:cubicBezTo>
                  <a:cubicBezTo>
                    <a:pt x="37" y="24"/>
                    <a:pt x="35" y="29"/>
                    <a:pt x="31" y="32"/>
                  </a:cubicBezTo>
                  <a:cubicBezTo>
                    <a:pt x="28" y="36"/>
                    <a:pt x="23" y="38"/>
                    <a:pt x="1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69">
              <a:extLst>
                <a:ext uri="{FF2B5EF4-FFF2-40B4-BE49-F238E27FC236}">
                  <a16:creationId xmlns:a16="http://schemas.microsoft.com/office/drawing/2014/main" id="{33B16FD0-5B48-4D9D-BF87-CF87A5A8B7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79526" y="3219450"/>
              <a:ext cx="573088" cy="493713"/>
            </a:xfrm>
            <a:custGeom>
              <a:avLst/>
              <a:gdLst>
                <a:gd name="T0" fmla="*/ 957 w 994"/>
                <a:gd name="T1" fmla="*/ 822 h 859"/>
                <a:gd name="T2" fmla="*/ 881 w 994"/>
                <a:gd name="T3" fmla="*/ 859 h 859"/>
                <a:gd name="T4" fmla="*/ 881 w 994"/>
                <a:gd name="T5" fmla="*/ 859 h 859"/>
                <a:gd name="T6" fmla="*/ 805 w 994"/>
                <a:gd name="T7" fmla="*/ 822 h 859"/>
                <a:gd name="T8" fmla="*/ 729 w 994"/>
                <a:gd name="T9" fmla="*/ 859 h 859"/>
                <a:gd name="T10" fmla="*/ 729 w 994"/>
                <a:gd name="T11" fmla="*/ 859 h 859"/>
                <a:gd name="T12" fmla="*/ 654 w 994"/>
                <a:gd name="T13" fmla="*/ 822 h 859"/>
                <a:gd name="T14" fmla="*/ 578 w 994"/>
                <a:gd name="T15" fmla="*/ 859 h 859"/>
                <a:gd name="T16" fmla="*/ 578 w 994"/>
                <a:gd name="T17" fmla="*/ 859 h 859"/>
                <a:gd name="T18" fmla="*/ 502 w 994"/>
                <a:gd name="T19" fmla="*/ 822 h 859"/>
                <a:gd name="T20" fmla="*/ 426 w 994"/>
                <a:gd name="T21" fmla="*/ 859 h 859"/>
                <a:gd name="T22" fmla="*/ 426 w 994"/>
                <a:gd name="T23" fmla="*/ 859 h 859"/>
                <a:gd name="T24" fmla="*/ 350 w 994"/>
                <a:gd name="T25" fmla="*/ 822 h 859"/>
                <a:gd name="T26" fmla="*/ 275 w 994"/>
                <a:gd name="T27" fmla="*/ 859 h 859"/>
                <a:gd name="T28" fmla="*/ 275 w 994"/>
                <a:gd name="T29" fmla="*/ 859 h 859"/>
                <a:gd name="T30" fmla="*/ 204 w 994"/>
                <a:gd name="T31" fmla="*/ 812 h 859"/>
                <a:gd name="T32" fmla="*/ 132 w 994"/>
                <a:gd name="T33" fmla="*/ 815 h 859"/>
                <a:gd name="T34" fmla="*/ 143 w 994"/>
                <a:gd name="T35" fmla="*/ 783 h 859"/>
                <a:gd name="T36" fmla="*/ 61 w 994"/>
                <a:gd name="T37" fmla="*/ 758 h 859"/>
                <a:gd name="T38" fmla="*/ 86 w 994"/>
                <a:gd name="T39" fmla="*/ 762 h 859"/>
                <a:gd name="T40" fmla="*/ 27 w 994"/>
                <a:gd name="T41" fmla="*/ 666 h 859"/>
                <a:gd name="T42" fmla="*/ 37 w 994"/>
                <a:gd name="T43" fmla="*/ 700 h 859"/>
                <a:gd name="T44" fmla="*/ 37 w 994"/>
                <a:gd name="T45" fmla="*/ 604 h 859"/>
                <a:gd name="T46" fmla="*/ 17 w 994"/>
                <a:gd name="T47" fmla="*/ 550 h 859"/>
                <a:gd name="T48" fmla="*/ 40 w 994"/>
                <a:gd name="T49" fmla="*/ 539 h 859"/>
                <a:gd name="T50" fmla="*/ 33 w 994"/>
                <a:gd name="T51" fmla="*/ 453 h 859"/>
                <a:gd name="T52" fmla="*/ 49 w 994"/>
                <a:gd name="T53" fmla="*/ 480 h 859"/>
                <a:gd name="T54" fmla="*/ 81 w 994"/>
                <a:gd name="T55" fmla="*/ 389 h 859"/>
                <a:gd name="T56" fmla="*/ 155 w 994"/>
                <a:gd name="T57" fmla="*/ 375 h 859"/>
                <a:gd name="T58" fmla="*/ 172 w 994"/>
                <a:gd name="T59" fmla="*/ 351 h 859"/>
                <a:gd name="T60" fmla="*/ 209 w 994"/>
                <a:gd name="T61" fmla="*/ 338 h 859"/>
                <a:gd name="T62" fmla="*/ 226 w 994"/>
                <a:gd name="T63" fmla="*/ 350 h 859"/>
                <a:gd name="T64" fmla="*/ 756 w 994"/>
                <a:gd name="T65" fmla="*/ 309 h 859"/>
                <a:gd name="T66" fmla="*/ 662 w 994"/>
                <a:gd name="T67" fmla="*/ 328 h 859"/>
                <a:gd name="T68" fmla="*/ 681 w 994"/>
                <a:gd name="T69" fmla="*/ 346 h 859"/>
                <a:gd name="T70" fmla="*/ 605 w 994"/>
                <a:gd name="T71" fmla="*/ 309 h 859"/>
                <a:gd name="T72" fmla="*/ 511 w 994"/>
                <a:gd name="T73" fmla="*/ 328 h 859"/>
                <a:gd name="T74" fmla="*/ 529 w 994"/>
                <a:gd name="T75" fmla="*/ 346 h 859"/>
                <a:gd name="T76" fmla="*/ 453 w 994"/>
                <a:gd name="T77" fmla="*/ 309 h 859"/>
                <a:gd name="T78" fmla="*/ 359 w 994"/>
                <a:gd name="T79" fmla="*/ 328 h 859"/>
                <a:gd name="T80" fmla="*/ 377 w 994"/>
                <a:gd name="T81" fmla="*/ 346 h 859"/>
                <a:gd name="T82" fmla="*/ 302 w 994"/>
                <a:gd name="T83" fmla="*/ 309 h 859"/>
                <a:gd name="T84" fmla="*/ 814 w 994"/>
                <a:gd name="T85" fmla="*/ 327 h 859"/>
                <a:gd name="T86" fmla="*/ 832 w 994"/>
                <a:gd name="T87" fmla="*/ 345 h 859"/>
                <a:gd name="T88" fmla="*/ 897 w 994"/>
                <a:gd name="T89" fmla="*/ 286 h 859"/>
                <a:gd name="T90" fmla="*/ 955 w 994"/>
                <a:gd name="T91" fmla="*/ 268 h 859"/>
                <a:gd name="T92" fmla="*/ 972 w 994"/>
                <a:gd name="T93" fmla="*/ 255 h 859"/>
                <a:gd name="T94" fmla="*/ 957 w 994"/>
                <a:gd name="T95" fmla="*/ 177 h 859"/>
                <a:gd name="T96" fmla="*/ 975 w 994"/>
                <a:gd name="T97" fmla="*/ 195 h 859"/>
                <a:gd name="T98" fmla="*/ 953 w 994"/>
                <a:gd name="T99" fmla="*/ 87 h 859"/>
                <a:gd name="T100" fmla="*/ 911 w 994"/>
                <a:gd name="T101" fmla="*/ 65 h 859"/>
                <a:gd name="T102" fmla="*/ 922 w 994"/>
                <a:gd name="T103" fmla="*/ 32 h 859"/>
                <a:gd name="T104" fmla="*/ 836 w 994"/>
                <a:gd name="T105" fmla="*/ 37 h 859"/>
                <a:gd name="T106" fmla="*/ 841 w 994"/>
                <a:gd name="T107" fmla="*/ 38 h 859"/>
                <a:gd name="T108" fmla="*/ 765 w 994"/>
                <a:gd name="T109" fmla="*/ 0 h 859"/>
                <a:gd name="T110" fmla="*/ 689 w 994"/>
                <a:gd name="T111" fmla="*/ 36 h 859"/>
                <a:gd name="T112" fmla="*/ 689 w 994"/>
                <a:gd name="T113" fmla="*/ 36 h 859"/>
                <a:gd name="T114" fmla="*/ 614 w 994"/>
                <a:gd name="T115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4" h="859">
                  <a:moveTo>
                    <a:pt x="957" y="859"/>
                  </a:moveTo>
                  <a:cubicBezTo>
                    <a:pt x="957" y="859"/>
                    <a:pt x="957" y="859"/>
                    <a:pt x="957" y="859"/>
                  </a:cubicBezTo>
                  <a:cubicBezTo>
                    <a:pt x="947" y="859"/>
                    <a:pt x="938" y="850"/>
                    <a:pt x="938" y="840"/>
                  </a:cubicBezTo>
                  <a:cubicBezTo>
                    <a:pt x="938" y="830"/>
                    <a:pt x="947" y="822"/>
                    <a:pt x="957" y="822"/>
                  </a:cubicBezTo>
                  <a:cubicBezTo>
                    <a:pt x="967" y="822"/>
                    <a:pt x="975" y="830"/>
                    <a:pt x="975" y="840"/>
                  </a:cubicBezTo>
                  <a:cubicBezTo>
                    <a:pt x="975" y="850"/>
                    <a:pt x="967" y="859"/>
                    <a:pt x="957" y="859"/>
                  </a:cubicBezTo>
                  <a:close/>
                  <a:moveTo>
                    <a:pt x="881" y="859"/>
                  </a:moveTo>
                  <a:cubicBezTo>
                    <a:pt x="881" y="859"/>
                    <a:pt x="881" y="859"/>
                    <a:pt x="881" y="859"/>
                  </a:cubicBezTo>
                  <a:cubicBezTo>
                    <a:pt x="871" y="859"/>
                    <a:pt x="863" y="850"/>
                    <a:pt x="863" y="840"/>
                  </a:cubicBezTo>
                  <a:cubicBezTo>
                    <a:pt x="863" y="830"/>
                    <a:pt x="871" y="822"/>
                    <a:pt x="881" y="822"/>
                  </a:cubicBezTo>
                  <a:cubicBezTo>
                    <a:pt x="891" y="822"/>
                    <a:pt x="899" y="830"/>
                    <a:pt x="899" y="840"/>
                  </a:cubicBezTo>
                  <a:cubicBezTo>
                    <a:pt x="899" y="850"/>
                    <a:pt x="891" y="859"/>
                    <a:pt x="881" y="859"/>
                  </a:cubicBezTo>
                  <a:close/>
                  <a:moveTo>
                    <a:pt x="805" y="859"/>
                  </a:moveTo>
                  <a:cubicBezTo>
                    <a:pt x="805" y="859"/>
                    <a:pt x="805" y="859"/>
                    <a:pt x="805" y="859"/>
                  </a:cubicBezTo>
                  <a:cubicBezTo>
                    <a:pt x="795" y="859"/>
                    <a:pt x="787" y="850"/>
                    <a:pt x="787" y="840"/>
                  </a:cubicBezTo>
                  <a:cubicBezTo>
                    <a:pt x="787" y="830"/>
                    <a:pt x="795" y="822"/>
                    <a:pt x="805" y="822"/>
                  </a:cubicBezTo>
                  <a:cubicBezTo>
                    <a:pt x="815" y="822"/>
                    <a:pt x="823" y="830"/>
                    <a:pt x="823" y="840"/>
                  </a:cubicBezTo>
                  <a:cubicBezTo>
                    <a:pt x="823" y="850"/>
                    <a:pt x="815" y="859"/>
                    <a:pt x="805" y="859"/>
                  </a:cubicBezTo>
                  <a:close/>
                  <a:moveTo>
                    <a:pt x="729" y="859"/>
                  </a:moveTo>
                  <a:cubicBezTo>
                    <a:pt x="729" y="859"/>
                    <a:pt x="729" y="859"/>
                    <a:pt x="729" y="859"/>
                  </a:cubicBezTo>
                  <a:cubicBezTo>
                    <a:pt x="719" y="859"/>
                    <a:pt x="711" y="850"/>
                    <a:pt x="711" y="840"/>
                  </a:cubicBezTo>
                  <a:cubicBezTo>
                    <a:pt x="711" y="830"/>
                    <a:pt x="719" y="822"/>
                    <a:pt x="729" y="822"/>
                  </a:cubicBezTo>
                  <a:cubicBezTo>
                    <a:pt x="739" y="822"/>
                    <a:pt x="748" y="830"/>
                    <a:pt x="748" y="840"/>
                  </a:cubicBezTo>
                  <a:cubicBezTo>
                    <a:pt x="748" y="850"/>
                    <a:pt x="740" y="859"/>
                    <a:pt x="729" y="859"/>
                  </a:cubicBezTo>
                  <a:close/>
                  <a:moveTo>
                    <a:pt x="654" y="859"/>
                  </a:moveTo>
                  <a:cubicBezTo>
                    <a:pt x="654" y="859"/>
                    <a:pt x="654" y="859"/>
                    <a:pt x="654" y="859"/>
                  </a:cubicBezTo>
                  <a:cubicBezTo>
                    <a:pt x="643" y="859"/>
                    <a:pt x="635" y="850"/>
                    <a:pt x="635" y="840"/>
                  </a:cubicBezTo>
                  <a:cubicBezTo>
                    <a:pt x="635" y="830"/>
                    <a:pt x="643" y="822"/>
                    <a:pt x="654" y="822"/>
                  </a:cubicBezTo>
                  <a:cubicBezTo>
                    <a:pt x="664" y="822"/>
                    <a:pt x="672" y="830"/>
                    <a:pt x="672" y="840"/>
                  </a:cubicBezTo>
                  <a:cubicBezTo>
                    <a:pt x="672" y="850"/>
                    <a:pt x="664" y="859"/>
                    <a:pt x="654" y="859"/>
                  </a:cubicBezTo>
                  <a:close/>
                  <a:moveTo>
                    <a:pt x="578" y="859"/>
                  </a:moveTo>
                  <a:cubicBezTo>
                    <a:pt x="578" y="859"/>
                    <a:pt x="578" y="859"/>
                    <a:pt x="578" y="859"/>
                  </a:cubicBezTo>
                  <a:cubicBezTo>
                    <a:pt x="568" y="859"/>
                    <a:pt x="559" y="850"/>
                    <a:pt x="559" y="840"/>
                  </a:cubicBezTo>
                  <a:cubicBezTo>
                    <a:pt x="559" y="830"/>
                    <a:pt x="568" y="822"/>
                    <a:pt x="578" y="822"/>
                  </a:cubicBezTo>
                  <a:cubicBezTo>
                    <a:pt x="588" y="822"/>
                    <a:pt x="596" y="830"/>
                    <a:pt x="596" y="840"/>
                  </a:cubicBezTo>
                  <a:cubicBezTo>
                    <a:pt x="596" y="850"/>
                    <a:pt x="588" y="859"/>
                    <a:pt x="578" y="859"/>
                  </a:cubicBezTo>
                  <a:close/>
                  <a:moveTo>
                    <a:pt x="502" y="859"/>
                  </a:moveTo>
                  <a:cubicBezTo>
                    <a:pt x="502" y="859"/>
                    <a:pt x="502" y="859"/>
                    <a:pt x="502" y="859"/>
                  </a:cubicBezTo>
                  <a:cubicBezTo>
                    <a:pt x="492" y="859"/>
                    <a:pt x="484" y="850"/>
                    <a:pt x="484" y="840"/>
                  </a:cubicBezTo>
                  <a:cubicBezTo>
                    <a:pt x="484" y="830"/>
                    <a:pt x="492" y="822"/>
                    <a:pt x="502" y="822"/>
                  </a:cubicBezTo>
                  <a:cubicBezTo>
                    <a:pt x="512" y="822"/>
                    <a:pt x="520" y="830"/>
                    <a:pt x="520" y="840"/>
                  </a:cubicBezTo>
                  <a:cubicBezTo>
                    <a:pt x="520" y="850"/>
                    <a:pt x="512" y="859"/>
                    <a:pt x="502" y="859"/>
                  </a:cubicBezTo>
                  <a:close/>
                  <a:moveTo>
                    <a:pt x="426" y="859"/>
                  </a:moveTo>
                  <a:cubicBezTo>
                    <a:pt x="426" y="859"/>
                    <a:pt x="426" y="859"/>
                    <a:pt x="426" y="859"/>
                  </a:cubicBezTo>
                  <a:cubicBezTo>
                    <a:pt x="416" y="859"/>
                    <a:pt x="408" y="850"/>
                    <a:pt x="408" y="840"/>
                  </a:cubicBezTo>
                  <a:cubicBezTo>
                    <a:pt x="408" y="830"/>
                    <a:pt x="416" y="822"/>
                    <a:pt x="426" y="822"/>
                  </a:cubicBezTo>
                  <a:cubicBezTo>
                    <a:pt x="436" y="822"/>
                    <a:pt x="445" y="830"/>
                    <a:pt x="445" y="840"/>
                  </a:cubicBezTo>
                  <a:cubicBezTo>
                    <a:pt x="445" y="850"/>
                    <a:pt x="437" y="859"/>
                    <a:pt x="426" y="859"/>
                  </a:cubicBezTo>
                  <a:close/>
                  <a:moveTo>
                    <a:pt x="351" y="859"/>
                  </a:moveTo>
                  <a:cubicBezTo>
                    <a:pt x="350" y="859"/>
                    <a:pt x="350" y="859"/>
                    <a:pt x="350" y="859"/>
                  </a:cubicBezTo>
                  <a:cubicBezTo>
                    <a:pt x="340" y="859"/>
                    <a:pt x="332" y="850"/>
                    <a:pt x="332" y="840"/>
                  </a:cubicBezTo>
                  <a:cubicBezTo>
                    <a:pt x="332" y="830"/>
                    <a:pt x="340" y="822"/>
                    <a:pt x="350" y="822"/>
                  </a:cubicBezTo>
                  <a:cubicBezTo>
                    <a:pt x="361" y="822"/>
                    <a:pt x="369" y="830"/>
                    <a:pt x="369" y="840"/>
                  </a:cubicBezTo>
                  <a:cubicBezTo>
                    <a:pt x="369" y="850"/>
                    <a:pt x="361" y="859"/>
                    <a:pt x="351" y="859"/>
                  </a:cubicBezTo>
                  <a:close/>
                  <a:moveTo>
                    <a:pt x="275" y="859"/>
                  </a:moveTo>
                  <a:cubicBezTo>
                    <a:pt x="275" y="859"/>
                    <a:pt x="275" y="859"/>
                    <a:pt x="275" y="859"/>
                  </a:cubicBezTo>
                  <a:cubicBezTo>
                    <a:pt x="265" y="859"/>
                    <a:pt x="256" y="850"/>
                    <a:pt x="256" y="840"/>
                  </a:cubicBezTo>
                  <a:cubicBezTo>
                    <a:pt x="256" y="830"/>
                    <a:pt x="265" y="822"/>
                    <a:pt x="275" y="822"/>
                  </a:cubicBezTo>
                  <a:cubicBezTo>
                    <a:pt x="285" y="822"/>
                    <a:pt x="293" y="830"/>
                    <a:pt x="293" y="840"/>
                  </a:cubicBezTo>
                  <a:cubicBezTo>
                    <a:pt x="293" y="850"/>
                    <a:pt x="285" y="859"/>
                    <a:pt x="275" y="859"/>
                  </a:cubicBezTo>
                  <a:close/>
                  <a:moveTo>
                    <a:pt x="200" y="848"/>
                  </a:moveTo>
                  <a:cubicBezTo>
                    <a:pt x="198" y="848"/>
                    <a:pt x="197" y="847"/>
                    <a:pt x="195" y="847"/>
                  </a:cubicBezTo>
                  <a:cubicBezTo>
                    <a:pt x="185" y="844"/>
                    <a:pt x="180" y="834"/>
                    <a:pt x="182" y="825"/>
                  </a:cubicBezTo>
                  <a:cubicBezTo>
                    <a:pt x="185" y="815"/>
                    <a:pt x="195" y="809"/>
                    <a:pt x="204" y="812"/>
                  </a:cubicBezTo>
                  <a:cubicBezTo>
                    <a:pt x="205" y="812"/>
                    <a:pt x="206" y="812"/>
                    <a:pt x="206" y="812"/>
                  </a:cubicBezTo>
                  <a:cubicBezTo>
                    <a:pt x="216" y="815"/>
                    <a:pt x="221" y="826"/>
                    <a:pt x="218" y="835"/>
                  </a:cubicBezTo>
                  <a:cubicBezTo>
                    <a:pt x="215" y="843"/>
                    <a:pt x="208" y="848"/>
                    <a:pt x="200" y="848"/>
                  </a:cubicBezTo>
                  <a:close/>
                  <a:moveTo>
                    <a:pt x="132" y="815"/>
                  </a:moveTo>
                  <a:cubicBezTo>
                    <a:pt x="128" y="815"/>
                    <a:pt x="125" y="814"/>
                    <a:pt x="122" y="812"/>
                  </a:cubicBezTo>
                  <a:cubicBezTo>
                    <a:pt x="121" y="812"/>
                    <a:pt x="120" y="811"/>
                    <a:pt x="119" y="810"/>
                  </a:cubicBezTo>
                  <a:cubicBezTo>
                    <a:pt x="112" y="803"/>
                    <a:pt x="112" y="791"/>
                    <a:pt x="119" y="784"/>
                  </a:cubicBezTo>
                  <a:cubicBezTo>
                    <a:pt x="125" y="778"/>
                    <a:pt x="136" y="777"/>
                    <a:pt x="143" y="783"/>
                  </a:cubicBezTo>
                  <a:cubicBezTo>
                    <a:pt x="151" y="788"/>
                    <a:pt x="153" y="799"/>
                    <a:pt x="147" y="807"/>
                  </a:cubicBezTo>
                  <a:cubicBezTo>
                    <a:pt x="144" y="813"/>
                    <a:pt x="138" y="815"/>
                    <a:pt x="132" y="815"/>
                  </a:cubicBezTo>
                  <a:close/>
                  <a:moveTo>
                    <a:pt x="76" y="765"/>
                  </a:moveTo>
                  <a:cubicBezTo>
                    <a:pt x="70" y="765"/>
                    <a:pt x="65" y="762"/>
                    <a:pt x="61" y="758"/>
                  </a:cubicBezTo>
                  <a:cubicBezTo>
                    <a:pt x="56" y="750"/>
                    <a:pt x="56" y="740"/>
                    <a:pt x="63" y="733"/>
                  </a:cubicBezTo>
                  <a:cubicBezTo>
                    <a:pt x="70" y="726"/>
                    <a:pt x="82" y="726"/>
                    <a:pt x="89" y="733"/>
                  </a:cubicBezTo>
                  <a:cubicBezTo>
                    <a:pt x="90" y="734"/>
                    <a:pt x="91" y="735"/>
                    <a:pt x="91" y="736"/>
                  </a:cubicBezTo>
                  <a:cubicBezTo>
                    <a:pt x="97" y="745"/>
                    <a:pt x="95" y="756"/>
                    <a:pt x="86" y="762"/>
                  </a:cubicBezTo>
                  <a:cubicBezTo>
                    <a:pt x="83" y="764"/>
                    <a:pt x="80" y="765"/>
                    <a:pt x="76" y="765"/>
                  </a:cubicBezTo>
                  <a:close/>
                  <a:moveTo>
                    <a:pt x="37" y="700"/>
                  </a:moveTo>
                  <a:cubicBezTo>
                    <a:pt x="30" y="700"/>
                    <a:pt x="24" y="696"/>
                    <a:pt x="21" y="689"/>
                  </a:cubicBezTo>
                  <a:cubicBezTo>
                    <a:pt x="17" y="681"/>
                    <a:pt x="19" y="671"/>
                    <a:pt x="27" y="666"/>
                  </a:cubicBezTo>
                  <a:cubicBezTo>
                    <a:pt x="35" y="661"/>
                    <a:pt x="47" y="663"/>
                    <a:pt x="52" y="671"/>
                  </a:cubicBezTo>
                  <a:cubicBezTo>
                    <a:pt x="53" y="673"/>
                    <a:pt x="54" y="674"/>
                    <a:pt x="55" y="676"/>
                  </a:cubicBezTo>
                  <a:cubicBezTo>
                    <a:pt x="58" y="685"/>
                    <a:pt x="53" y="696"/>
                    <a:pt x="43" y="699"/>
                  </a:cubicBezTo>
                  <a:cubicBezTo>
                    <a:pt x="41" y="700"/>
                    <a:pt x="39" y="700"/>
                    <a:pt x="37" y="700"/>
                  </a:cubicBezTo>
                  <a:close/>
                  <a:moveTo>
                    <a:pt x="19" y="627"/>
                  </a:moveTo>
                  <a:cubicBezTo>
                    <a:pt x="10" y="627"/>
                    <a:pt x="2" y="620"/>
                    <a:pt x="1" y="610"/>
                  </a:cubicBezTo>
                  <a:cubicBezTo>
                    <a:pt x="0" y="601"/>
                    <a:pt x="6" y="593"/>
                    <a:pt x="15" y="591"/>
                  </a:cubicBezTo>
                  <a:cubicBezTo>
                    <a:pt x="24" y="588"/>
                    <a:pt x="34" y="594"/>
                    <a:pt x="37" y="604"/>
                  </a:cubicBezTo>
                  <a:cubicBezTo>
                    <a:pt x="37" y="605"/>
                    <a:pt x="37" y="607"/>
                    <a:pt x="37" y="608"/>
                  </a:cubicBezTo>
                  <a:cubicBezTo>
                    <a:pt x="37" y="619"/>
                    <a:pt x="29" y="627"/>
                    <a:pt x="19" y="627"/>
                  </a:cubicBezTo>
                  <a:close/>
                  <a:moveTo>
                    <a:pt x="23" y="551"/>
                  </a:moveTo>
                  <a:cubicBezTo>
                    <a:pt x="21" y="551"/>
                    <a:pt x="19" y="551"/>
                    <a:pt x="17" y="550"/>
                  </a:cubicBezTo>
                  <a:cubicBezTo>
                    <a:pt x="8" y="547"/>
                    <a:pt x="3" y="538"/>
                    <a:pt x="5" y="530"/>
                  </a:cubicBezTo>
                  <a:cubicBezTo>
                    <a:pt x="7" y="521"/>
                    <a:pt x="14" y="515"/>
                    <a:pt x="23" y="515"/>
                  </a:cubicBezTo>
                  <a:cubicBezTo>
                    <a:pt x="33" y="515"/>
                    <a:pt x="41" y="523"/>
                    <a:pt x="41" y="533"/>
                  </a:cubicBezTo>
                  <a:cubicBezTo>
                    <a:pt x="41" y="535"/>
                    <a:pt x="41" y="537"/>
                    <a:pt x="40" y="539"/>
                  </a:cubicBezTo>
                  <a:cubicBezTo>
                    <a:pt x="38" y="546"/>
                    <a:pt x="31" y="551"/>
                    <a:pt x="23" y="551"/>
                  </a:cubicBezTo>
                  <a:close/>
                  <a:moveTo>
                    <a:pt x="49" y="480"/>
                  </a:moveTo>
                  <a:cubicBezTo>
                    <a:pt x="45" y="480"/>
                    <a:pt x="42" y="479"/>
                    <a:pt x="39" y="477"/>
                  </a:cubicBezTo>
                  <a:cubicBezTo>
                    <a:pt x="31" y="472"/>
                    <a:pt x="28" y="462"/>
                    <a:pt x="33" y="453"/>
                  </a:cubicBezTo>
                  <a:cubicBezTo>
                    <a:pt x="37" y="446"/>
                    <a:pt x="46" y="442"/>
                    <a:pt x="55" y="445"/>
                  </a:cubicBezTo>
                  <a:cubicBezTo>
                    <a:pt x="64" y="448"/>
                    <a:pt x="69" y="458"/>
                    <a:pt x="66" y="468"/>
                  </a:cubicBezTo>
                  <a:cubicBezTo>
                    <a:pt x="66" y="469"/>
                    <a:pt x="65" y="471"/>
                    <a:pt x="64" y="472"/>
                  </a:cubicBezTo>
                  <a:cubicBezTo>
                    <a:pt x="60" y="478"/>
                    <a:pt x="55" y="480"/>
                    <a:pt x="49" y="480"/>
                  </a:cubicBezTo>
                  <a:close/>
                  <a:moveTo>
                    <a:pt x="94" y="420"/>
                  </a:moveTo>
                  <a:cubicBezTo>
                    <a:pt x="89" y="420"/>
                    <a:pt x="85" y="418"/>
                    <a:pt x="81" y="415"/>
                  </a:cubicBezTo>
                  <a:cubicBezTo>
                    <a:pt x="74" y="407"/>
                    <a:pt x="74" y="396"/>
                    <a:pt x="81" y="389"/>
                  </a:cubicBezTo>
                  <a:cubicBezTo>
                    <a:pt x="81" y="389"/>
                    <a:pt x="81" y="389"/>
                    <a:pt x="81" y="389"/>
                  </a:cubicBezTo>
                  <a:cubicBezTo>
                    <a:pt x="88" y="382"/>
                    <a:pt x="100" y="382"/>
                    <a:pt x="107" y="389"/>
                  </a:cubicBezTo>
                  <a:cubicBezTo>
                    <a:pt x="114" y="396"/>
                    <a:pt x="114" y="407"/>
                    <a:pt x="107" y="415"/>
                  </a:cubicBezTo>
                  <a:cubicBezTo>
                    <a:pt x="103" y="418"/>
                    <a:pt x="99" y="420"/>
                    <a:pt x="94" y="420"/>
                  </a:cubicBezTo>
                  <a:close/>
                  <a:moveTo>
                    <a:pt x="155" y="375"/>
                  </a:moveTo>
                  <a:cubicBezTo>
                    <a:pt x="149" y="375"/>
                    <a:pt x="143" y="372"/>
                    <a:pt x="140" y="367"/>
                  </a:cubicBezTo>
                  <a:cubicBezTo>
                    <a:pt x="134" y="359"/>
                    <a:pt x="136" y="347"/>
                    <a:pt x="145" y="342"/>
                  </a:cubicBezTo>
                  <a:cubicBezTo>
                    <a:pt x="146" y="341"/>
                    <a:pt x="148" y="340"/>
                    <a:pt x="149" y="340"/>
                  </a:cubicBezTo>
                  <a:cubicBezTo>
                    <a:pt x="159" y="336"/>
                    <a:pt x="169" y="342"/>
                    <a:pt x="172" y="351"/>
                  </a:cubicBezTo>
                  <a:cubicBezTo>
                    <a:pt x="175" y="360"/>
                    <a:pt x="171" y="369"/>
                    <a:pt x="164" y="373"/>
                  </a:cubicBezTo>
                  <a:cubicBezTo>
                    <a:pt x="161" y="375"/>
                    <a:pt x="158" y="375"/>
                    <a:pt x="155" y="375"/>
                  </a:cubicBezTo>
                  <a:close/>
                  <a:moveTo>
                    <a:pt x="226" y="350"/>
                  </a:moveTo>
                  <a:cubicBezTo>
                    <a:pt x="218" y="350"/>
                    <a:pt x="211" y="346"/>
                    <a:pt x="209" y="338"/>
                  </a:cubicBezTo>
                  <a:cubicBezTo>
                    <a:pt x="205" y="328"/>
                    <a:pt x="211" y="318"/>
                    <a:pt x="220" y="315"/>
                  </a:cubicBezTo>
                  <a:cubicBezTo>
                    <a:pt x="232" y="311"/>
                    <a:pt x="244" y="320"/>
                    <a:pt x="244" y="332"/>
                  </a:cubicBezTo>
                  <a:cubicBezTo>
                    <a:pt x="244" y="341"/>
                    <a:pt x="238" y="348"/>
                    <a:pt x="230" y="350"/>
                  </a:cubicBezTo>
                  <a:cubicBezTo>
                    <a:pt x="228" y="350"/>
                    <a:pt x="227" y="350"/>
                    <a:pt x="226" y="350"/>
                  </a:cubicBezTo>
                  <a:close/>
                  <a:moveTo>
                    <a:pt x="756" y="346"/>
                  </a:moveTo>
                  <a:cubicBezTo>
                    <a:pt x="746" y="346"/>
                    <a:pt x="738" y="338"/>
                    <a:pt x="738" y="328"/>
                  </a:cubicBezTo>
                  <a:cubicBezTo>
                    <a:pt x="738" y="317"/>
                    <a:pt x="746" y="309"/>
                    <a:pt x="756" y="309"/>
                  </a:cubicBezTo>
                  <a:cubicBezTo>
                    <a:pt x="756" y="309"/>
                    <a:pt x="756" y="309"/>
                    <a:pt x="756" y="309"/>
                  </a:cubicBezTo>
                  <a:cubicBezTo>
                    <a:pt x="766" y="309"/>
                    <a:pt x="775" y="317"/>
                    <a:pt x="775" y="328"/>
                  </a:cubicBezTo>
                  <a:cubicBezTo>
                    <a:pt x="775" y="338"/>
                    <a:pt x="766" y="346"/>
                    <a:pt x="756" y="346"/>
                  </a:cubicBezTo>
                  <a:close/>
                  <a:moveTo>
                    <a:pt x="681" y="346"/>
                  </a:moveTo>
                  <a:cubicBezTo>
                    <a:pt x="670" y="346"/>
                    <a:pt x="662" y="338"/>
                    <a:pt x="662" y="328"/>
                  </a:cubicBezTo>
                  <a:cubicBezTo>
                    <a:pt x="662" y="317"/>
                    <a:pt x="670" y="309"/>
                    <a:pt x="680" y="309"/>
                  </a:cubicBezTo>
                  <a:cubicBezTo>
                    <a:pt x="681" y="309"/>
                    <a:pt x="681" y="309"/>
                    <a:pt x="681" y="309"/>
                  </a:cubicBezTo>
                  <a:cubicBezTo>
                    <a:pt x="691" y="309"/>
                    <a:pt x="699" y="317"/>
                    <a:pt x="699" y="328"/>
                  </a:cubicBezTo>
                  <a:cubicBezTo>
                    <a:pt x="699" y="338"/>
                    <a:pt x="691" y="346"/>
                    <a:pt x="681" y="346"/>
                  </a:cubicBezTo>
                  <a:close/>
                  <a:moveTo>
                    <a:pt x="605" y="346"/>
                  </a:moveTo>
                  <a:cubicBezTo>
                    <a:pt x="595" y="346"/>
                    <a:pt x="586" y="338"/>
                    <a:pt x="586" y="328"/>
                  </a:cubicBezTo>
                  <a:cubicBezTo>
                    <a:pt x="586" y="317"/>
                    <a:pt x="594" y="309"/>
                    <a:pt x="605" y="309"/>
                  </a:cubicBezTo>
                  <a:cubicBezTo>
                    <a:pt x="605" y="309"/>
                    <a:pt x="605" y="309"/>
                    <a:pt x="605" y="309"/>
                  </a:cubicBezTo>
                  <a:cubicBezTo>
                    <a:pt x="615" y="309"/>
                    <a:pt x="623" y="317"/>
                    <a:pt x="623" y="328"/>
                  </a:cubicBezTo>
                  <a:cubicBezTo>
                    <a:pt x="623" y="338"/>
                    <a:pt x="615" y="346"/>
                    <a:pt x="605" y="346"/>
                  </a:cubicBezTo>
                  <a:close/>
                  <a:moveTo>
                    <a:pt x="529" y="346"/>
                  </a:moveTo>
                  <a:cubicBezTo>
                    <a:pt x="519" y="346"/>
                    <a:pt x="511" y="338"/>
                    <a:pt x="511" y="328"/>
                  </a:cubicBezTo>
                  <a:cubicBezTo>
                    <a:pt x="511" y="317"/>
                    <a:pt x="519" y="309"/>
                    <a:pt x="529" y="309"/>
                  </a:cubicBezTo>
                  <a:cubicBezTo>
                    <a:pt x="529" y="309"/>
                    <a:pt x="529" y="309"/>
                    <a:pt x="529" y="309"/>
                  </a:cubicBezTo>
                  <a:cubicBezTo>
                    <a:pt x="539" y="309"/>
                    <a:pt x="547" y="317"/>
                    <a:pt x="547" y="328"/>
                  </a:cubicBezTo>
                  <a:cubicBezTo>
                    <a:pt x="547" y="338"/>
                    <a:pt x="539" y="346"/>
                    <a:pt x="529" y="346"/>
                  </a:cubicBezTo>
                  <a:close/>
                  <a:moveTo>
                    <a:pt x="453" y="346"/>
                  </a:moveTo>
                  <a:cubicBezTo>
                    <a:pt x="443" y="346"/>
                    <a:pt x="435" y="338"/>
                    <a:pt x="435" y="328"/>
                  </a:cubicBezTo>
                  <a:cubicBezTo>
                    <a:pt x="435" y="317"/>
                    <a:pt x="443" y="309"/>
                    <a:pt x="453" y="309"/>
                  </a:cubicBezTo>
                  <a:cubicBezTo>
                    <a:pt x="453" y="309"/>
                    <a:pt x="453" y="309"/>
                    <a:pt x="453" y="309"/>
                  </a:cubicBezTo>
                  <a:cubicBezTo>
                    <a:pt x="463" y="309"/>
                    <a:pt x="471" y="317"/>
                    <a:pt x="471" y="328"/>
                  </a:cubicBezTo>
                  <a:cubicBezTo>
                    <a:pt x="471" y="338"/>
                    <a:pt x="463" y="346"/>
                    <a:pt x="453" y="346"/>
                  </a:cubicBezTo>
                  <a:close/>
                  <a:moveTo>
                    <a:pt x="377" y="346"/>
                  </a:moveTo>
                  <a:cubicBezTo>
                    <a:pt x="367" y="346"/>
                    <a:pt x="359" y="338"/>
                    <a:pt x="359" y="328"/>
                  </a:cubicBezTo>
                  <a:cubicBezTo>
                    <a:pt x="359" y="317"/>
                    <a:pt x="367" y="309"/>
                    <a:pt x="377" y="309"/>
                  </a:cubicBezTo>
                  <a:cubicBezTo>
                    <a:pt x="377" y="309"/>
                    <a:pt x="377" y="309"/>
                    <a:pt x="377" y="309"/>
                  </a:cubicBezTo>
                  <a:cubicBezTo>
                    <a:pt x="388" y="309"/>
                    <a:pt x="396" y="317"/>
                    <a:pt x="396" y="328"/>
                  </a:cubicBezTo>
                  <a:cubicBezTo>
                    <a:pt x="396" y="338"/>
                    <a:pt x="388" y="346"/>
                    <a:pt x="377" y="346"/>
                  </a:cubicBezTo>
                  <a:close/>
                  <a:moveTo>
                    <a:pt x="302" y="346"/>
                  </a:moveTo>
                  <a:cubicBezTo>
                    <a:pt x="292" y="346"/>
                    <a:pt x="283" y="338"/>
                    <a:pt x="283" y="328"/>
                  </a:cubicBezTo>
                  <a:cubicBezTo>
                    <a:pt x="283" y="317"/>
                    <a:pt x="291" y="309"/>
                    <a:pt x="301" y="309"/>
                  </a:cubicBezTo>
                  <a:cubicBezTo>
                    <a:pt x="302" y="309"/>
                    <a:pt x="302" y="309"/>
                    <a:pt x="302" y="309"/>
                  </a:cubicBezTo>
                  <a:cubicBezTo>
                    <a:pt x="312" y="309"/>
                    <a:pt x="320" y="317"/>
                    <a:pt x="320" y="328"/>
                  </a:cubicBezTo>
                  <a:cubicBezTo>
                    <a:pt x="320" y="338"/>
                    <a:pt x="312" y="346"/>
                    <a:pt x="302" y="346"/>
                  </a:cubicBezTo>
                  <a:close/>
                  <a:moveTo>
                    <a:pt x="832" y="345"/>
                  </a:moveTo>
                  <a:cubicBezTo>
                    <a:pt x="822" y="345"/>
                    <a:pt x="814" y="337"/>
                    <a:pt x="814" y="327"/>
                  </a:cubicBezTo>
                  <a:cubicBezTo>
                    <a:pt x="814" y="318"/>
                    <a:pt x="821" y="310"/>
                    <a:pt x="830" y="309"/>
                  </a:cubicBezTo>
                  <a:cubicBezTo>
                    <a:pt x="839" y="308"/>
                    <a:pt x="848" y="314"/>
                    <a:pt x="850" y="323"/>
                  </a:cubicBezTo>
                  <a:cubicBezTo>
                    <a:pt x="852" y="332"/>
                    <a:pt x="846" y="342"/>
                    <a:pt x="836" y="345"/>
                  </a:cubicBezTo>
                  <a:cubicBezTo>
                    <a:pt x="835" y="345"/>
                    <a:pt x="833" y="345"/>
                    <a:pt x="832" y="345"/>
                  </a:cubicBezTo>
                  <a:close/>
                  <a:moveTo>
                    <a:pt x="903" y="322"/>
                  </a:moveTo>
                  <a:cubicBezTo>
                    <a:pt x="897" y="322"/>
                    <a:pt x="891" y="319"/>
                    <a:pt x="888" y="314"/>
                  </a:cubicBezTo>
                  <a:cubicBezTo>
                    <a:pt x="882" y="305"/>
                    <a:pt x="885" y="294"/>
                    <a:pt x="893" y="288"/>
                  </a:cubicBezTo>
                  <a:cubicBezTo>
                    <a:pt x="894" y="288"/>
                    <a:pt x="896" y="287"/>
                    <a:pt x="897" y="286"/>
                  </a:cubicBezTo>
                  <a:cubicBezTo>
                    <a:pt x="907" y="283"/>
                    <a:pt x="917" y="288"/>
                    <a:pt x="921" y="298"/>
                  </a:cubicBezTo>
                  <a:cubicBezTo>
                    <a:pt x="923" y="306"/>
                    <a:pt x="920" y="316"/>
                    <a:pt x="912" y="320"/>
                  </a:cubicBezTo>
                  <a:cubicBezTo>
                    <a:pt x="909" y="321"/>
                    <a:pt x="906" y="322"/>
                    <a:pt x="903" y="322"/>
                  </a:cubicBezTo>
                  <a:close/>
                  <a:moveTo>
                    <a:pt x="955" y="268"/>
                  </a:moveTo>
                  <a:cubicBezTo>
                    <a:pt x="951" y="268"/>
                    <a:pt x="948" y="267"/>
                    <a:pt x="945" y="265"/>
                  </a:cubicBezTo>
                  <a:cubicBezTo>
                    <a:pt x="937" y="259"/>
                    <a:pt x="934" y="249"/>
                    <a:pt x="939" y="241"/>
                  </a:cubicBezTo>
                  <a:cubicBezTo>
                    <a:pt x="943" y="233"/>
                    <a:pt x="952" y="229"/>
                    <a:pt x="961" y="232"/>
                  </a:cubicBezTo>
                  <a:cubicBezTo>
                    <a:pt x="970" y="235"/>
                    <a:pt x="976" y="246"/>
                    <a:pt x="972" y="255"/>
                  </a:cubicBezTo>
                  <a:cubicBezTo>
                    <a:pt x="972" y="257"/>
                    <a:pt x="971" y="258"/>
                    <a:pt x="970" y="260"/>
                  </a:cubicBezTo>
                  <a:cubicBezTo>
                    <a:pt x="967" y="265"/>
                    <a:pt x="961" y="268"/>
                    <a:pt x="955" y="268"/>
                  </a:cubicBezTo>
                  <a:close/>
                  <a:moveTo>
                    <a:pt x="975" y="195"/>
                  </a:moveTo>
                  <a:cubicBezTo>
                    <a:pt x="965" y="195"/>
                    <a:pt x="957" y="187"/>
                    <a:pt x="957" y="177"/>
                  </a:cubicBezTo>
                  <a:cubicBezTo>
                    <a:pt x="957" y="177"/>
                    <a:pt x="957" y="177"/>
                    <a:pt x="957" y="177"/>
                  </a:cubicBezTo>
                  <a:cubicBezTo>
                    <a:pt x="957" y="167"/>
                    <a:pt x="965" y="159"/>
                    <a:pt x="975" y="159"/>
                  </a:cubicBezTo>
                  <a:cubicBezTo>
                    <a:pt x="985" y="159"/>
                    <a:pt x="994" y="167"/>
                    <a:pt x="994" y="177"/>
                  </a:cubicBezTo>
                  <a:cubicBezTo>
                    <a:pt x="994" y="187"/>
                    <a:pt x="985" y="195"/>
                    <a:pt x="975" y="195"/>
                  </a:cubicBezTo>
                  <a:close/>
                  <a:moveTo>
                    <a:pt x="959" y="122"/>
                  </a:moveTo>
                  <a:cubicBezTo>
                    <a:pt x="953" y="122"/>
                    <a:pt x="948" y="119"/>
                    <a:pt x="944" y="114"/>
                  </a:cubicBezTo>
                  <a:cubicBezTo>
                    <a:pt x="943" y="113"/>
                    <a:pt x="942" y="111"/>
                    <a:pt x="942" y="110"/>
                  </a:cubicBezTo>
                  <a:cubicBezTo>
                    <a:pt x="939" y="100"/>
                    <a:pt x="944" y="90"/>
                    <a:pt x="953" y="87"/>
                  </a:cubicBezTo>
                  <a:cubicBezTo>
                    <a:pt x="962" y="84"/>
                    <a:pt x="971" y="88"/>
                    <a:pt x="975" y="95"/>
                  </a:cubicBezTo>
                  <a:cubicBezTo>
                    <a:pt x="980" y="104"/>
                    <a:pt x="977" y="114"/>
                    <a:pt x="969" y="119"/>
                  </a:cubicBezTo>
                  <a:cubicBezTo>
                    <a:pt x="966" y="121"/>
                    <a:pt x="963" y="122"/>
                    <a:pt x="959" y="122"/>
                  </a:cubicBezTo>
                  <a:close/>
                  <a:moveTo>
                    <a:pt x="911" y="65"/>
                  </a:moveTo>
                  <a:cubicBezTo>
                    <a:pt x="907" y="65"/>
                    <a:pt x="904" y="64"/>
                    <a:pt x="901" y="62"/>
                  </a:cubicBezTo>
                  <a:cubicBezTo>
                    <a:pt x="900" y="61"/>
                    <a:pt x="898" y="61"/>
                    <a:pt x="898" y="60"/>
                  </a:cubicBezTo>
                  <a:cubicBezTo>
                    <a:pt x="890" y="53"/>
                    <a:pt x="890" y="41"/>
                    <a:pt x="898" y="34"/>
                  </a:cubicBezTo>
                  <a:cubicBezTo>
                    <a:pt x="904" y="27"/>
                    <a:pt x="915" y="27"/>
                    <a:pt x="922" y="32"/>
                  </a:cubicBezTo>
                  <a:cubicBezTo>
                    <a:pt x="929" y="38"/>
                    <a:pt x="931" y="49"/>
                    <a:pt x="926" y="57"/>
                  </a:cubicBezTo>
                  <a:cubicBezTo>
                    <a:pt x="922" y="62"/>
                    <a:pt x="917" y="65"/>
                    <a:pt x="911" y="65"/>
                  </a:cubicBezTo>
                  <a:close/>
                  <a:moveTo>
                    <a:pt x="841" y="38"/>
                  </a:moveTo>
                  <a:cubicBezTo>
                    <a:pt x="839" y="38"/>
                    <a:pt x="838" y="37"/>
                    <a:pt x="836" y="37"/>
                  </a:cubicBezTo>
                  <a:cubicBezTo>
                    <a:pt x="827" y="35"/>
                    <a:pt x="821" y="25"/>
                    <a:pt x="823" y="15"/>
                  </a:cubicBezTo>
                  <a:cubicBezTo>
                    <a:pt x="825" y="6"/>
                    <a:pt x="834" y="0"/>
                    <a:pt x="843" y="1"/>
                  </a:cubicBezTo>
                  <a:cubicBezTo>
                    <a:pt x="852" y="2"/>
                    <a:pt x="859" y="10"/>
                    <a:pt x="859" y="19"/>
                  </a:cubicBezTo>
                  <a:cubicBezTo>
                    <a:pt x="859" y="29"/>
                    <a:pt x="851" y="38"/>
                    <a:pt x="841" y="38"/>
                  </a:cubicBezTo>
                  <a:close/>
                  <a:moveTo>
                    <a:pt x="765" y="36"/>
                  </a:moveTo>
                  <a:cubicBezTo>
                    <a:pt x="765" y="36"/>
                    <a:pt x="765" y="36"/>
                    <a:pt x="765" y="36"/>
                  </a:cubicBezTo>
                  <a:cubicBezTo>
                    <a:pt x="755" y="36"/>
                    <a:pt x="747" y="28"/>
                    <a:pt x="747" y="18"/>
                  </a:cubicBezTo>
                  <a:cubicBezTo>
                    <a:pt x="747" y="8"/>
                    <a:pt x="755" y="0"/>
                    <a:pt x="765" y="0"/>
                  </a:cubicBezTo>
                  <a:cubicBezTo>
                    <a:pt x="775" y="0"/>
                    <a:pt x="783" y="8"/>
                    <a:pt x="783" y="18"/>
                  </a:cubicBezTo>
                  <a:cubicBezTo>
                    <a:pt x="783" y="28"/>
                    <a:pt x="775" y="36"/>
                    <a:pt x="765" y="36"/>
                  </a:cubicBezTo>
                  <a:close/>
                  <a:moveTo>
                    <a:pt x="689" y="36"/>
                  </a:moveTo>
                  <a:cubicBezTo>
                    <a:pt x="689" y="36"/>
                    <a:pt x="689" y="36"/>
                    <a:pt x="689" y="36"/>
                  </a:cubicBezTo>
                  <a:cubicBezTo>
                    <a:pt x="679" y="36"/>
                    <a:pt x="671" y="28"/>
                    <a:pt x="671" y="18"/>
                  </a:cubicBezTo>
                  <a:cubicBezTo>
                    <a:pt x="671" y="8"/>
                    <a:pt x="679" y="0"/>
                    <a:pt x="689" y="0"/>
                  </a:cubicBezTo>
                  <a:cubicBezTo>
                    <a:pt x="699" y="0"/>
                    <a:pt x="708" y="8"/>
                    <a:pt x="708" y="18"/>
                  </a:cubicBezTo>
                  <a:cubicBezTo>
                    <a:pt x="708" y="28"/>
                    <a:pt x="700" y="36"/>
                    <a:pt x="689" y="36"/>
                  </a:cubicBezTo>
                  <a:close/>
                  <a:moveTo>
                    <a:pt x="614" y="36"/>
                  </a:moveTo>
                  <a:cubicBezTo>
                    <a:pt x="614" y="36"/>
                    <a:pt x="614" y="36"/>
                    <a:pt x="614" y="36"/>
                  </a:cubicBezTo>
                  <a:cubicBezTo>
                    <a:pt x="603" y="36"/>
                    <a:pt x="595" y="28"/>
                    <a:pt x="595" y="18"/>
                  </a:cubicBezTo>
                  <a:cubicBezTo>
                    <a:pt x="595" y="8"/>
                    <a:pt x="603" y="0"/>
                    <a:pt x="614" y="0"/>
                  </a:cubicBezTo>
                  <a:cubicBezTo>
                    <a:pt x="624" y="0"/>
                    <a:pt x="632" y="8"/>
                    <a:pt x="632" y="18"/>
                  </a:cubicBezTo>
                  <a:cubicBezTo>
                    <a:pt x="632" y="28"/>
                    <a:pt x="624" y="36"/>
                    <a:pt x="61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70">
              <a:extLst>
                <a:ext uri="{FF2B5EF4-FFF2-40B4-BE49-F238E27FC236}">
                  <a16:creationId xmlns:a16="http://schemas.microsoft.com/office/drawing/2014/main" id="{C3311BF7-9D32-4DC4-BF9D-64838C781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9488" y="3217863"/>
              <a:ext cx="20638" cy="22225"/>
            </a:xfrm>
            <a:custGeom>
              <a:avLst/>
              <a:gdLst>
                <a:gd name="T0" fmla="*/ 18 w 36"/>
                <a:gd name="T1" fmla="*/ 38 h 38"/>
                <a:gd name="T2" fmla="*/ 5 w 36"/>
                <a:gd name="T3" fmla="*/ 33 h 38"/>
                <a:gd name="T4" fmla="*/ 0 w 36"/>
                <a:gd name="T5" fmla="*/ 20 h 38"/>
                <a:gd name="T6" fmla="*/ 5 w 36"/>
                <a:gd name="T7" fmla="*/ 7 h 38"/>
                <a:gd name="T8" fmla="*/ 31 w 36"/>
                <a:gd name="T9" fmla="*/ 7 h 38"/>
                <a:gd name="T10" fmla="*/ 36 w 36"/>
                <a:gd name="T11" fmla="*/ 20 h 38"/>
                <a:gd name="T12" fmla="*/ 31 w 36"/>
                <a:gd name="T13" fmla="*/ 33 h 38"/>
                <a:gd name="T14" fmla="*/ 18 w 36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8">
                  <a:moveTo>
                    <a:pt x="18" y="38"/>
                  </a:moveTo>
                  <a:cubicBezTo>
                    <a:pt x="13" y="38"/>
                    <a:pt x="8" y="36"/>
                    <a:pt x="5" y="33"/>
                  </a:cubicBezTo>
                  <a:cubicBezTo>
                    <a:pt x="2" y="30"/>
                    <a:pt x="0" y="25"/>
                    <a:pt x="0" y="20"/>
                  </a:cubicBezTo>
                  <a:cubicBezTo>
                    <a:pt x="0" y="15"/>
                    <a:pt x="2" y="10"/>
                    <a:pt x="5" y="7"/>
                  </a:cubicBezTo>
                  <a:cubicBezTo>
                    <a:pt x="12" y="0"/>
                    <a:pt x="24" y="0"/>
                    <a:pt x="31" y="7"/>
                  </a:cubicBezTo>
                  <a:cubicBezTo>
                    <a:pt x="34" y="10"/>
                    <a:pt x="36" y="15"/>
                    <a:pt x="36" y="20"/>
                  </a:cubicBezTo>
                  <a:cubicBezTo>
                    <a:pt x="36" y="25"/>
                    <a:pt x="34" y="30"/>
                    <a:pt x="31" y="33"/>
                  </a:cubicBezTo>
                  <a:cubicBezTo>
                    <a:pt x="27" y="36"/>
                    <a:pt x="23" y="38"/>
                    <a:pt x="1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4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0FC86B0-84BD-49AD-841E-CF1325FB647B}"/>
              </a:ext>
            </a:extLst>
          </p:cNvPr>
          <p:cNvSpPr/>
          <p:nvPr/>
        </p:nvSpPr>
        <p:spPr>
          <a:xfrm>
            <a:off x="170410" y="4568877"/>
            <a:ext cx="3060000" cy="346535"/>
          </a:xfrm>
          <a:prstGeom prst="rect">
            <a:avLst/>
          </a:prstGeom>
          <a:solidFill>
            <a:srgbClr val="EFF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ctr">
            <a:noAutofit/>
          </a:bodyPr>
          <a:lstStyle/>
          <a:p>
            <a:pPr marR="0" lvl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fr-FR" sz="1200" b="1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pratiques actuelles</a:t>
            </a:r>
          </a:p>
        </p:txBody>
      </p:sp>
      <p:sp>
        <p:nvSpPr>
          <p:cNvPr id="117" name="ZoneTexte 84">
            <a:extLst>
              <a:ext uri="{FF2B5EF4-FFF2-40B4-BE49-F238E27FC236}">
                <a16:creationId xmlns:a16="http://schemas.microsoft.com/office/drawing/2014/main" id="{0FB40BDF-E34F-4A83-8F84-1423E923173B}"/>
              </a:ext>
            </a:extLst>
          </p:cNvPr>
          <p:cNvSpPr txBox="1"/>
          <p:nvPr/>
        </p:nvSpPr>
        <p:spPr>
          <a:xfrm>
            <a:off x="163660" y="4915794"/>
            <a:ext cx="3066750" cy="975613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numCol="1" spcCol="324000" rtlCol="0" anchor="t" anchorCtr="0">
            <a:noAutofit/>
          </a:bodyPr>
          <a:lstStyle>
            <a:defPPr>
              <a:defRPr lang="en-US"/>
            </a:defPPr>
            <a:lvl1pPr algn="just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100" b="0" u="none" strike="noStrike" kern="1200" cap="none" spc="0" normalizeH="0" baseline="0" noProof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Quels sont les acteurs impliqués dans la saisie ?</a:t>
            </a:r>
          </a:p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10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Quels sont les écarts par rapport aux bonnes pratiques ?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tabLst/>
              <a:defRPr/>
            </a:pPr>
            <a:endParaRPr lang="fr-FR" sz="1100">
              <a:solidFill>
                <a:srgbClr val="0A2463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4828C32-7958-403C-A3EA-4F6D31772F04}"/>
              </a:ext>
            </a:extLst>
          </p:cNvPr>
          <p:cNvSpPr/>
          <p:nvPr/>
        </p:nvSpPr>
        <p:spPr>
          <a:xfrm>
            <a:off x="3429000" y="4573413"/>
            <a:ext cx="3214266" cy="346535"/>
          </a:xfrm>
          <a:prstGeom prst="rect">
            <a:avLst/>
          </a:prstGeom>
          <a:solidFill>
            <a:srgbClr val="EFF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ctr">
            <a:noAutofit/>
          </a:bodyPr>
          <a:lstStyle/>
          <a:p>
            <a:pPr marR="0" lvl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fr-FR" sz="1200" b="1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pratiques cibles</a:t>
            </a:r>
          </a:p>
        </p:txBody>
      </p:sp>
      <p:sp>
        <p:nvSpPr>
          <p:cNvPr id="119" name="ZoneTexte 89">
            <a:extLst>
              <a:ext uri="{FF2B5EF4-FFF2-40B4-BE49-F238E27FC236}">
                <a16:creationId xmlns:a16="http://schemas.microsoft.com/office/drawing/2014/main" id="{BBA75D3C-0BFC-4E19-B241-74353B7B0EF9}"/>
              </a:ext>
            </a:extLst>
          </p:cNvPr>
          <p:cNvSpPr txBox="1"/>
          <p:nvPr/>
        </p:nvSpPr>
        <p:spPr>
          <a:xfrm>
            <a:off x="3429000" y="4917910"/>
            <a:ext cx="3210746" cy="884176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numCol="1" spcCol="324000" rtlCol="0" anchor="t" anchorCtr="0">
            <a:noAutofit/>
          </a:bodyPr>
          <a:lstStyle>
            <a:defPPr>
              <a:defRPr lang="en-US"/>
            </a:defPPr>
            <a:lvl1pPr algn="just"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10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Comment définir un circuit du médicament adapté à mon organisation (exemple : temps de présence médical limité) ?</a:t>
            </a:r>
          </a:p>
          <a:p>
            <a:pPr marL="171450" marR="0" lvl="0" indent="-1714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10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Quels protocoles définir et mettre en place pour faciliter la prescription ?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tabLst/>
              <a:defRPr/>
            </a:pPr>
            <a:endParaRPr lang="fr-FR" sz="1100" dirty="0">
              <a:solidFill>
                <a:srgbClr val="0A2463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tabLst/>
              <a:defRPr/>
            </a:pPr>
            <a:endParaRPr lang="fr-FR" sz="1100" dirty="0">
              <a:solidFill>
                <a:srgbClr val="0A2463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20" name="TextBox 93">
            <a:extLst>
              <a:ext uri="{FF2B5EF4-FFF2-40B4-BE49-F238E27FC236}">
                <a16:creationId xmlns:a16="http://schemas.microsoft.com/office/drawing/2014/main" id="{203F82F3-28F4-4067-876A-FA91ABF0D153}"/>
              </a:ext>
            </a:extLst>
          </p:cNvPr>
          <p:cNvSpPr txBox="1"/>
          <p:nvPr/>
        </p:nvSpPr>
        <p:spPr>
          <a:xfrm>
            <a:off x="168843" y="1872132"/>
            <a:ext cx="6508006" cy="1954188"/>
          </a:xfrm>
          <a:prstGeom prst="rect">
            <a:avLst/>
          </a:prstGeom>
          <a:solidFill>
            <a:srgbClr val="EFF1F7"/>
          </a:solidFill>
        </p:spPr>
        <p:txBody>
          <a:bodyPr wrap="square" lIns="72000" rIns="72000" rtlCol="0" anchor="t" anchorCtr="0">
            <a:noAutofit/>
          </a:bodyPr>
          <a:lstStyle/>
          <a:p>
            <a:pPr marL="128586" indent="-128586" algn="just" defTabSz="914385">
              <a:spcBef>
                <a:spcPts val="600"/>
              </a:spcBef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Travailler sur le circuit du médicament en prenant en compte de nombreux acteurs souvent externes à la structure (ex : médecins traitants, officines de ville). L’enjeu est de mobiliser ces acteurs sur un sujet interne à une structure en n’oubliant pas qu’au quotidien, ils ont leurs propres outils et interviennent auprès de plusieurs structures médico-sociales selon les cas.</a:t>
            </a:r>
          </a:p>
          <a:p>
            <a:pPr marL="128586" indent="-128586" algn="just" defTabSz="914385">
              <a:spcBef>
                <a:spcPts val="600"/>
              </a:spcBef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Trouver des modalités de fonctionnement compatibles avec la pratique quotidienne tout en respectant le cadre réglementaire.</a:t>
            </a:r>
          </a:p>
          <a:p>
            <a:pPr marL="252000" lvl="1" indent="-171450" algn="just" defTabSz="914385">
              <a:spcAft>
                <a:spcPts val="600"/>
              </a:spcAft>
              <a:buClr>
                <a:srgbClr val="DB6524"/>
              </a:buClr>
              <a:buSzPct val="103000"/>
              <a:buFont typeface="Courier New" panose="02070309020205020404" pitchFamily="49" charset="0"/>
              <a:buChar char="o"/>
              <a:defRPr/>
            </a:pPr>
            <a:endParaRPr lang="fr-FR" sz="1200" dirty="0">
              <a:solidFill>
                <a:srgbClr val="0A246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7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14" dur="10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2051E-6 L 2.22222E-6 0.075 " pathEditMode="relative" rAng="0" ptsTypes="AA">
                                      <p:cBhvr>
                                        <p:cTn id="19" dur="105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122CB5-8775-44C7-85AE-387955ECC1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566" y="807339"/>
            <a:ext cx="5748867" cy="279307"/>
          </a:xfrm>
        </p:spPr>
        <p:txBody>
          <a:bodyPr/>
          <a:lstStyle/>
          <a:p>
            <a:r>
              <a:rPr lang="fr-FR">
                <a:latin typeface="Arial" panose="020B0604020202020204" pitchFamily="34" charset="0"/>
              </a:rPr>
              <a:t>RECOMMANDATIONS (2/2)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DE323F2-7558-42B5-81C8-19911B6CC31A}"/>
              </a:ext>
            </a:extLst>
          </p:cNvPr>
          <p:cNvSpPr/>
          <p:nvPr/>
        </p:nvSpPr>
        <p:spPr>
          <a:xfrm>
            <a:off x="3120181" y="112858"/>
            <a:ext cx="3561610" cy="600942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1500" tIns="72000" rIns="121500" bIns="72000" rtlCol="0" anchor="ctr">
            <a:noAutofit/>
          </a:bodyPr>
          <a:lstStyle/>
          <a:p>
            <a:pPr marL="160731" marR="0" lvl="0" indent="-160731" algn="l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Dimension 2 – Déploiement du SI MS </a:t>
            </a:r>
            <a:b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D91F4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A2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Brique fonctionnelle Gestion du circuit médicament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78C0BB8-58DD-43D7-8032-C058F629F876}"/>
              </a:ext>
            </a:extLst>
          </p:cNvPr>
          <p:cNvSpPr/>
          <p:nvPr/>
        </p:nvSpPr>
        <p:spPr>
          <a:xfrm>
            <a:off x="119210" y="8972284"/>
            <a:ext cx="3108296" cy="191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Retour d’expérience – Sous-kit Dimension n°2 – Déploiement du SI MS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84F5EB-6CBC-4CFD-B9B2-AEF51BE507F7}"/>
              </a:ext>
            </a:extLst>
          </p:cNvPr>
          <p:cNvSpPr/>
          <p:nvPr/>
        </p:nvSpPr>
        <p:spPr>
          <a:xfrm>
            <a:off x="5033501" y="8985774"/>
            <a:ext cx="1824499" cy="1668195"/>
          </a:xfrm>
          <a:custGeom>
            <a:avLst/>
            <a:gdLst>
              <a:gd name="connsiteX0" fmla="*/ 1211997 w 3243554"/>
              <a:gd name="connsiteY0" fmla="*/ 0 h 2965680"/>
              <a:gd name="connsiteX1" fmla="*/ 3243554 w 3243554"/>
              <a:gd name="connsiteY1" fmla="*/ 0 h 2965680"/>
              <a:gd name="connsiteX2" fmla="*/ 3175663 w 3243554"/>
              <a:gd name="connsiteY2" fmla="*/ 166158 h 2965680"/>
              <a:gd name="connsiteX3" fmla="*/ 2941442 w 3243554"/>
              <a:gd name="connsiteY3" fmla="*/ 739537 h 2965680"/>
              <a:gd name="connsiteX4" fmla="*/ 814532 w 3243554"/>
              <a:gd name="connsiteY4" fmla="*/ 2965680 h 2965680"/>
              <a:gd name="connsiteX5" fmla="*/ 0 w 3243554"/>
              <a:gd name="connsiteY5" fmla="*/ 2965680 h 2965680"/>
              <a:gd name="connsiteX6" fmla="*/ 1157031 w 3243554"/>
              <a:gd name="connsiteY6" fmla="*/ 134510 h 29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3554" h="2965680">
                <a:moveTo>
                  <a:pt x="1211997" y="0"/>
                </a:moveTo>
                <a:lnTo>
                  <a:pt x="3243554" y="0"/>
                </a:lnTo>
                <a:lnTo>
                  <a:pt x="3175663" y="166158"/>
                </a:lnTo>
                <a:cubicBezTo>
                  <a:pt x="3055606" y="459998"/>
                  <a:pt x="2966260" y="678704"/>
                  <a:pt x="2941442" y="739537"/>
                </a:cubicBezTo>
                <a:cubicBezTo>
                  <a:pt x="2412818" y="2033248"/>
                  <a:pt x="2042779" y="2965680"/>
                  <a:pt x="814532" y="2965680"/>
                </a:cubicBezTo>
                <a:lnTo>
                  <a:pt x="0" y="2965680"/>
                </a:lnTo>
                <a:cubicBezTo>
                  <a:pt x="0" y="2965680"/>
                  <a:pt x="714904" y="1216443"/>
                  <a:pt x="1157031" y="134510"/>
                </a:cubicBezTo>
                <a:close/>
              </a:path>
            </a:pathLst>
          </a:custGeom>
          <a:gradFill>
            <a:gsLst>
              <a:gs pos="5000">
                <a:schemeClr val="accent2"/>
              </a:gs>
              <a:gs pos="80000">
                <a:schemeClr val="accent2">
                  <a:alpha val="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Graphic 43">
            <a:extLst>
              <a:ext uri="{FF2B5EF4-FFF2-40B4-BE49-F238E27FC236}">
                <a16:creationId xmlns:a16="http://schemas.microsoft.com/office/drawing/2014/main" id="{65CE673F-A993-466F-A038-4F926E773D03}"/>
              </a:ext>
            </a:extLst>
          </p:cNvPr>
          <p:cNvSpPr/>
          <p:nvPr/>
        </p:nvSpPr>
        <p:spPr>
          <a:xfrm>
            <a:off x="6270051" y="8507630"/>
            <a:ext cx="1039950" cy="1305732"/>
          </a:xfrm>
          <a:custGeom>
            <a:avLst/>
            <a:gdLst>
              <a:gd name="connsiteX0" fmla="*/ 1264253 w 1601342"/>
              <a:gd name="connsiteY0" fmla="*/ 0 h 2010594"/>
              <a:gd name="connsiteX1" fmla="*/ 572453 w 1601342"/>
              <a:gd name="connsiteY1" fmla="*/ 609778 h 2010594"/>
              <a:gd name="connsiteX2" fmla="*/ 0 w 1601342"/>
              <a:gd name="connsiteY2" fmla="*/ 2010594 h 2010594"/>
              <a:gd name="connsiteX3" fmla="*/ 312611 w 1601342"/>
              <a:gd name="connsiteY3" fmla="*/ 2010594 h 2010594"/>
              <a:gd name="connsiteX4" fmla="*/ 1128903 w 1601342"/>
              <a:gd name="connsiteY4" fmla="*/ 1156220 h 2010594"/>
              <a:gd name="connsiteX5" fmla="*/ 1601343 w 1601342"/>
              <a:gd name="connsiteY5" fmla="*/ 0 h 201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342" h="2010594">
                <a:moveTo>
                  <a:pt x="1264253" y="0"/>
                </a:moveTo>
                <a:cubicBezTo>
                  <a:pt x="915257" y="0"/>
                  <a:pt x="676275" y="356053"/>
                  <a:pt x="572453" y="609778"/>
                </a:cubicBezTo>
                <a:cubicBezTo>
                  <a:pt x="531114" y="711059"/>
                  <a:pt x="0" y="2010594"/>
                  <a:pt x="0" y="2010594"/>
                </a:cubicBezTo>
                <a:lnTo>
                  <a:pt x="312611" y="2010594"/>
                </a:lnTo>
                <a:cubicBezTo>
                  <a:pt x="784003" y="2010594"/>
                  <a:pt x="926021" y="1652735"/>
                  <a:pt x="1128903" y="1156220"/>
                </a:cubicBezTo>
                <a:cubicBezTo>
                  <a:pt x="1167003" y="1062832"/>
                  <a:pt x="1601343" y="0"/>
                  <a:pt x="160134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5" tIns="32327" rIns="64655" bIns="323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5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7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4" name="Connecteur droit 285">
            <a:extLst>
              <a:ext uri="{FF2B5EF4-FFF2-40B4-BE49-F238E27FC236}">
                <a16:creationId xmlns:a16="http://schemas.microsoft.com/office/drawing/2014/main" id="{201BD467-9ACF-4CED-A945-95431DE5C75A}"/>
              </a:ext>
            </a:extLst>
          </p:cNvPr>
          <p:cNvCxnSpPr>
            <a:cxnSpLocks/>
          </p:cNvCxnSpPr>
          <p:nvPr/>
        </p:nvCxnSpPr>
        <p:spPr>
          <a:xfrm>
            <a:off x="196850" y="3222603"/>
            <a:ext cx="6479999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574EB01E-7A6F-47F7-90FC-1128A9776E57}"/>
              </a:ext>
            </a:extLst>
          </p:cNvPr>
          <p:cNvSpPr/>
          <p:nvPr/>
        </p:nvSpPr>
        <p:spPr>
          <a:xfrm>
            <a:off x="360538" y="2914760"/>
            <a:ext cx="5379862" cy="18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Difficultés et actions à mettre en place pour les dépasser</a:t>
            </a:r>
          </a:p>
        </p:txBody>
      </p:sp>
      <p:grpSp>
        <p:nvGrpSpPr>
          <p:cNvPr id="266" name="Groupe 26">
            <a:extLst>
              <a:ext uri="{FF2B5EF4-FFF2-40B4-BE49-F238E27FC236}">
                <a16:creationId xmlns:a16="http://schemas.microsoft.com/office/drawing/2014/main" id="{C95234CF-6F90-4492-8AB5-3CC11D006B80}"/>
              </a:ext>
            </a:extLst>
          </p:cNvPr>
          <p:cNvGrpSpPr>
            <a:grpSpLocks noChangeAspect="1"/>
          </p:cNvGrpSpPr>
          <p:nvPr/>
        </p:nvGrpSpPr>
        <p:grpSpPr>
          <a:xfrm>
            <a:off x="169372" y="2844450"/>
            <a:ext cx="323638" cy="3133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267" name="Ellipse 30">
              <a:extLst>
                <a:ext uri="{FF2B5EF4-FFF2-40B4-BE49-F238E27FC236}">
                  <a16:creationId xmlns:a16="http://schemas.microsoft.com/office/drawing/2014/main" id="{91E9C949-D18A-459E-9C71-B8A97A20CF91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8" name="Groupe 33">
              <a:extLst>
                <a:ext uri="{FF2B5EF4-FFF2-40B4-BE49-F238E27FC236}">
                  <a16:creationId xmlns:a16="http://schemas.microsoft.com/office/drawing/2014/main" id="{B75D5852-5184-46CF-B2F6-22597C208FC6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269" name="Connecteur droit 34">
                <a:extLst>
                  <a:ext uri="{FF2B5EF4-FFF2-40B4-BE49-F238E27FC236}">
                    <a16:creationId xmlns:a16="http://schemas.microsoft.com/office/drawing/2014/main" id="{31BED0EC-7AF8-401B-A3DA-8C29E8B8E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35">
                <a:extLst>
                  <a:ext uri="{FF2B5EF4-FFF2-40B4-BE49-F238E27FC236}">
                    <a16:creationId xmlns:a16="http://schemas.microsoft.com/office/drawing/2014/main" id="{616EBA99-5A71-4307-B1BA-B4D815C13A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1" name="Freeform 244">
            <a:extLst>
              <a:ext uri="{FF2B5EF4-FFF2-40B4-BE49-F238E27FC236}">
                <a16:creationId xmlns:a16="http://schemas.microsoft.com/office/drawing/2014/main" id="{75B636CB-EEE5-4113-8BEB-800E5AF2404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114577" y="2813060"/>
            <a:ext cx="506838" cy="319915"/>
          </a:xfrm>
          <a:custGeom>
            <a:avLst/>
            <a:gdLst>
              <a:gd name="T0" fmla="*/ 1988 w 2011"/>
              <a:gd name="T1" fmla="*/ 1222 h 1268"/>
              <a:gd name="T2" fmla="*/ 1914 w 2011"/>
              <a:gd name="T3" fmla="*/ 1222 h 1268"/>
              <a:gd name="T4" fmla="*/ 1912 w 2011"/>
              <a:gd name="T5" fmla="*/ 1219 h 1268"/>
              <a:gd name="T6" fmla="*/ 1497 w 2011"/>
              <a:gd name="T7" fmla="*/ 652 h 1268"/>
              <a:gd name="T8" fmla="*/ 1478 w 2011"/>
              <a:gd name="T9" fmla="*/ 642 h 1268"/>
              <a:gd name="T10" fmla="*/ 1460 w 2011"/>
              <a:gd name="T11" fmla="*/ 652 h 1268"/>
              <a:gd name="T12" fmla="*/ 1341 w 2011"/>
              <a:gd name="T13" fmla="*/ 814 h 1268"/>
              <a:gd name="T14" fmla="*/ 1016 w 2011"/>
              <a:gd name="T15" fmla="*/ 370 h 1268"/>
              <a:gd name="T16" fmla="*/ 1016 w 2011"/>
              <a:gd name="T17" fmla="*/ 232 h 1268"/>
              <a:gd name="T18" fmla="*/ 1261 w 2011"/>
              <a:gd name="T19" fmla="*/ 232 h 1268"/>
              <a:gd name="T20" fmla="*/ 1284 w 2011"/>
              <a:gd name="T21" fmla="*/ 210 h 1268"/>
              <a:gd name="T22" fmla="*/ 1284 w 2011"/>
              <a:gd name="T23" fmla="*/ 54 h 1268"/>
              <a:gd name="T24" fmla="*/ 1261 w 2011"/>
              <a:gd name="T25" fmla="*/ 31 h 1268"/>
              <a:gd name="T26" fmla="*/ 1016 w 2011"/>
              <a:gd name="T27" fmla="*/ 31 h 1268"/>
              <a:gd name="T28" fmla="*/ 1016 w 2011"/>
              <a:gd name="T29" fmla="*/ 23 h 1268"/>
              <a:gd name="T30" fmla="*/ 993 w 2011"/>
              <a:gd name="T31" fmla="*/ 0 h 1268"/>
              <a:gd name="T32" fmla="*/ 970 w 2011"/>
              <a:gd name="T33" fmla="*/ 23 h 1268"/>
              <a:gd name="T34" fmla="*/ 970 w 2011"/>
              <a:gd name="T35" fmla="*/ 370 h 1268"/>
              <a:gd name="T36" fmla="*/ 817 w 2011"/>
              <a:gd name="T37" fmla="*/ 579 h 1268"/>
              <a:gd name="T38" fmla="*/ 718 w 2011"/>
              <a:gd name="T39" fmla="*/ 454 h 1268"/>
              <a:gd name="T40" fmla="*/ 700 w 2011"/>
              <a:gd name="T41" fmla="*/ 445 h 1268"/>
              <a:gd name="T42" fmla="*/ 700 w 2011"/>
              <a:gd name="T43" fmla="*/ 445 h 1268"/>
              <a:gd name="T44" fmla="*/ 682 w 2011"/>
              <a:gd name="T45" fmla="*/ 454 h 1268"/>
              <a:gd name="T46" fmla="*/ 126 w 2011"/>
              <a:gd name="T47" fmla="*/ 1213 h 1268"/>
              <a:gd name="T48" fmla="*/ 122 w 2011"/>
              <a:gd name="T49" fmla="*/ 1222 h 1268"/>
              <a:gd name="T50" fmla="*/ 23 w 2011"/>
              <a:gd name="T51" fmla="*/ 1222 h 1268"/>
              <a:gd name="T52" fmla="*/ 0 w 2011"/>
              <a:gd name="T53" fmla="*/ 1245 h 1268"/>
              <a:gd name="T54" fmla="*/ 23 w 2011"/>
              <a:gd name="T55" fmla="*/ 1268 h 1268"/>
              <a:gd name="T56" fmla="*/ 1988 w 2011"/>
              <a:gd name="T57" fmla="*/ 1268 h 1268"/>
              <a:gd name="T58" fmla="*/ 2011 w 2011"/>
              <a:gd name="T59" fmla="*/ 1245 h 1268"/>
              <a:gd name="T60" fmla="*/ 1988 w 2011"/>
              <a:gd name="T61" fmla="*/ 1222 h 1268"/>
              <a:gd name="T62" fmla="*/ 1478 w 2011"/>
              <a:gd name="T63" fmla="*/ 704 h 1268"/>
              <a:gd name="T64" fmla="*/ 1858 w 2011"/>
              <a:gd name="T65" fmla="*/ 1222 h 1268"/>
              <a:gd name="T66" fmla="*/ 1640 w 2011"/>
              <a:gd name="T67" fmla="*/ 1222 h 1268"/>
              <a:gd name="T68" fmla="*/ 1369 w 2011"/>
              <a:gd name="T69" fmla="*/ 853 h 1268"/>
              <a:gd name="T70" fmla="*/ 1478 w 2011"/>
              <a:gd name="T71" fmla="*/ 704 h 1268"/>
              <a:gd name="T72" fmla="*/ 993 w 2011"/>
              <a:gd name="T73" fmla="*/ 416 h 1268"/>
              <a:gd name="T74" fmla="*/ 1173 w 2011"/>
              <a:gd name="T75" fmla="*/ 662 h 1268"/>
              <a:gd name="T76" fmla="*/ 813 w 2011"/>
              <a:gd name="T77" fmla="*/ 662 h 1268"/>
              <a:gd name="T78" fmla="*/ 993 w 2011"/>
              <a:gd name="T79" fmla="*/ 416 h 1268"/>
              <a:gd name="T80" fmla="*/ 779 w 2011"/>
              <a:gd name="T81" fmla="*/ 707 h 1268"/>
              <a:gd name="T82" fmla="*/ 1204 w 2011"/>
              <a:gd name="T83" fmla="*/ 707 h 1268"/>
              <a:gd name="T84" fmla="*/ 1206 w 2011"/>
              <a:gd name="T85" fmla="*/ 707 h 1268"/>
              <a:gd name="T86" fmla="*/ 1584 w 2011"/>
              <a:gd name="T87" fmla="*/ 1222 h 1268"/>
              <a:gd name="T88" fmla="*/ 402 w 2011"/>
              <a:gd name="T89" fmla="*/ 1222 h 1268"/>
              <a:gd name="T90" fmla="*/ 779 w 2011"/>
              <a:gd name="T91" fmla="*/ 707 h 1268"/>
              <a:gd name="T92" fmla="*/ 1238 w 2011"/>
              <a:gd name="T93" fmla="*/ 76 h 1268"/>
              <a:gd name="T94" fmla="*/ 1238 w 2011"/>
              <a:gd name="T95" fmla="*/ 187 h 1268"/>
              <a:gd name="T96" fmla="*/ 1016 w 2011"/>
              <a:gd name="T97" fmla="*/ 187 h 1268"/>
              <a:gd name="T98" fmla="*/ 1016 w 2011"/>
              <a:gd name="T99" fmla="*/ 76 h 1268"/>
              <a:gd name="T100" fmla="*/ 1238 w 2011"/>
              <a:gd name="T101" fmla="*/ 76 h 1268"/>
              <a:gd name="T102" fmla="*/ 701 w 2011"/>
              <a:gd name="T103" fmla="*/ 506 h 1268"/>
              <a:gd name="T104" fmla="*/ 789 w 2011"/>
              <a:gd name="T105" fmla="*/ 617 h 1268"/>
              <a:gd name="T106" fmla="*/ 345 w 2011"/>
              <a:gd name="T107" fmla="*/ 1222 h 1268"/>
              <a:gd name="T108" fmla="*/ 176 w 2011"/>
              <a:gd name="T109" fmla="*/ 1222 h 1268"/>
              <a:gd name="T110" fmla="*/ 701 w 2011"/>
              <a:gd name="T111" fmla="*/ 506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11" h="1268">
                <a:moveTo>
                  <a:pt x="1988" y="1222"/>
                </a:moveTo>
                <a:cubicBezTo>
                  <a:pt x="1914" y="1222"/>
                  <a:pt x="1914" y="1222"/>
                  <a:pt x="1914" y="1222"/>
                </a:cubicBezTo>
                <a:cubicBezTo>
                  <a:pt x="1913" y="1221"/>
                  <a:pt x="1913" y="1220"/>
                  <a:pt x="1912" y="1219"/>
                </a:cubicBezTo>
                <a:cubicBezTo>
                  <a:pt x="1497" y="652"/>
                  <a:pt x="1497" y="652"/>
                  <a:pt x="1497" y="652"/>
                </a:cubicBezTo>
                <a:cubicBezTo>
                  <a:pt x="1492" y="646"/>
                  <a:pt x="1486" y="642"/>
                  <a:pt x="1478" y="642"/>
                </a:cubicBezTo>
                <a:cubicBezTo>
                  <a:pt x="1471" y="642"/>
                  <a:pt x="1464" y="646"/>
                  <a:pt x="1460" y="652"/>
                </a:cubicBezTo>
                <a:cubicBezTo>
                  <a:pt x="1341" y="814"/>
                  <a:pt x="1341" y="814"/>
                  <a:pt x="1341" y="814"/>
                </a:cubicBezTo>
                <a:cubicBezTo>
                  <a:pt x="1016" y="370"/>
                  <a:pt x="1016" y="370"/>
                  <a:pt x="1016" y="370"/>
                </a:cubicBezTo>
                <a:cubicBezTo>
                  <a:pt x="1016" y="232"/>
                  <a:pt x="1016" y="232"/>
                  <a:pt x="1016" y="232"/>
                </a:cubicBezTo>
                <a:cubicBezTo>
                  <a:pt x="1261" y="232"/>
                  <a:pt x="1261" y="232"/>
                  <a:pt x="1261" y="232"/>
                </a:cubicBezTo>
                <a:cubicBezTo>
                  <a:pt x="1274" y="232"/>
                  <a:pt x="1284" y="222"/>
                  <a:pt x="1284" y="210"/>
                </a:cubicBezTo>
                <a:cubicBezTo>
                  <a:pt x="1284" y="54"/>
                  <a:pt x="1284" y="54"/>
                  <a:pt x="1284" y="54"/>
                </a:cubicBezTo>
                <a:cubicBezTo>
                  <a:pt x="1284" y="41"/>
                  <a:pt x="1274" y="31"/>
                  <a:pt x="1261" y="31"/>
                </a:cubicBezTo>
                <a:cubicBezTo>
                  <a:pt x="1016" y="31"/>
                  <a:pt x="1016" y="31"/>
                  <a:pt x="1016" y="31"/>
                </a:cubicBezTo>
                <a:cubicBezTo>
                  <a:pt x="1016" y="23"/>
                  <a:pt x="1016" y="23"/>
                  <a:pt x="1016" y="23"/>
                </a:cubicBezTo>
                <a:cubicBezTo>
                  <a:pt x="1016" y="10"/>
                  <a:pt x="1005" y="0"/>
                  <a:pt x="993" y="0"/>
                </a:cubicBezTo>
                <a:cubicBezTo>
                  <a:pt x="980" y="0"/>
                  <a:pt x="970" y="10"/>
                  <a:pt x="970" y="23"/>
                </a:cubicBezTo>
                <a:cubicBezTo>
                  <a:pt x="970" y="370"/>
                  <a:pt x="970" y="370"/>
                  <a:pt x="970" y="370"/>
                </a:cubicBezTo>
                <a:cubicBezTo>
                  <a:pt x="817" y="579"/>
                  <a:pt x="817" y="579"/>
                  <a:pt x="817" y="579"/>
                </a:cubicBezTo>
                <a:cubicBezTo>
                  <a:pt x="718" y="454"/>
                  <a:pt x="718" y="454"/>
                  <a:pt x="718" y="454"/>
                </a:cubicBezTo>
                <a:cubicBezTo>
                  <a:pt x="714" y="448"/>
                  <a:pt x="707" y="445"/>
                  <a:pt x="700" y="445"/>
                </a:cubicBezTo>
                <a:cubicBezTo>
                  <a:pt x="700" y="445"/>
                  <a:pt x="700" y="445"/>
                  <a:pt x="700" y="445"/>
                </a:cubicBezTo>
                <a:cubicBezTo>
                  <a:pt x="693" y="445"/>
                  <a:pt x="686" y="449"/>
                  <a:pt x="682" y="454"/>
                </a:cubicBezTo>
                <a:cubicBezTo>
                  <a:pt x="126" y="1213"/>
                  <a:pt x="126" y="1213"/>
                  <a:pt x="126" y="1213"/>
                </a:cubicBezTo>
                <a:cubicBezTo>
                  <a:pt x="124" y="1216"/>
                  <a:pt x="122" y="1219"/>
                  <a:pt x="122" y="1222"/>
                </a:cubicBezTo>
                <a:cubicBezTo>
                  <a:pt x="23" y="1222"/>
                  <a:pt x="23" y="1222"/>
                  <a:pt x="23" y="1222"/>
                </a:cubicBezTo>
                <a:cubicBezTo>
                  <a:pt x="11" y="1222"/>
                  <a:pt x="0" y="1233"/>
                  <a:pt x="0" y="1245"/>
                </a:cubicBezTo>
                <a:cubicBezTo>
                  <a:pt x="0" y="1258"/>
                  <a:pt x="11" y="1268"/>
                  <a:pt x="23" y="1268"/>
                </a:cubicBezTo>
                <a:cubicBezTo>
                  <a:pt x="1988" y="1268"/>
                  <a:pt x="1988" y="1268"/>
                  <a:pt x="1988" y="1268"/>
                </a:cubicBezTo>
                <a:cubicBezTo>
                  <a:pt x="2000" y="1268"/>
                  <a:pt x="2011" y="1258"/>
                  <a:pt x="2011" y="1245"/>
                </a:cubicBezTo>
                <a:cubicBezTo>
                  <a:pt x="2011" y="1233"/>
                  <a:pt x="2000" y="1222"/>
                  <a:pt x="1988" y="1222"/>
                </a:cubicBezTo>
                <a:close/>
                <a:moveTo>
                  <a:pt x="1478" y="704"/>
                </a:moveTo>
                <a:cubicBezTo>
                  <a:pt x="1858" y="1222"/>
                  <a:pt x="1858" y="1222"/>
                  <a:pt x="1858" y="1222"/>
                </a:cubicBezTo>
                <a:cubicBezTo>
                  <a:pt x="1640" y="1222"/>
                  <a:pt x="1640" y="1222"/>
                  <a:pt x="1640" y="1222"/>
                </a:cubicBezTo>
                <a:cubicBezTo>
                  <a:pt x="1369" y="853"/>
                  <a:pt x="1369" y="853"/>
                  <a:pt x="1369" y="853"/>
                </a:cubicBezTo>
                <a:lnTo>
                  <a:pt x="1478" y="704"/>
                </a:lnTo>
                <a:close/>
                <a:moveTo>
                  <a:pt x="993" y="416"/>
                </a:moveTo>
                <a:cubicBezTo>
                  <a:pt x="1173" y="662"/>
                  <a:pt x="1173" y="662"/>
                  <a:pt x="1173" y="662"/>
                </a:cubicBezTo>
                <a:cubicBezTo>
                  <a:pt x="813" y="662"/>
                  <a:pt x="813" y="662"/>
                  <a:pt x="813" y="662"/>
                </a:cubicBezTo>
                <a:lnTo>
                  <a:pt x="993" y="416"/>
                </a:lnTo>
                <a:close/>
                <a:moveTo>
                  <a:pt x="779" y="707"/>
                </a:moveTo>
                <a:cubicBezTo>
                  <a:pt x="1204" y="707"/>
                  <a:pt x="1204" y="707"/>
                  <a:pt x="1204" y="707"/>
                </a:cubicBezTo>
                <a:cubicBezTo>
                  <a:pt x="1205" y="707"/>
                  <a:pt x="1205" y="707"/>
                  <a:pt x="1206" y="707"/>
                </a:cubicBezTo>
                <a:cubicBezTo>
                  <a:pt x="1584" y="1222"/>
                  <a:pt x="1584" y="1222"/>
                  <a:pt x="1584" y="1222"/>
                </a:cubicBezTo>
                <a:cubicBezTo>
                  <a:pt x="402" y="1222"/>
                  <a:pt x="402" y="1222"/>
                  <a:pt x="402" y="1222"/>
                </a:cubicBezTo>
                <a:lnTo>
                  <a:pt x="779" y="707"/>
                </a:lnTo>
                <a:close/>
                <a:moveTo>
                  <a:pt x="1238" y="76"/>
                </a:moveTo>
                <a:cubicBezTo>
                  <a:pt x="1238" y="187"/>
                  <a:pt x="1238" y="187"/>
                  <a:pt x="1238" y="187"/>
                </a:cubicBezTo>
                <a:cubicBezTo>
                  <a:pt x="1016" y="187"/>
                  <a:pt x="1016" y="187"/>
                  <a:pt x="1016" y="187"/>
                </a:cubicBezTo>
                <a:cubicBezTo>
                  <a:pt x="1016" y="76"/>
                  <a:pt x="1016" y="76"/>
                  <a:pt x="1016" y="76"/>
                </a:cubicBezTo>
                <a:lnTo>
                  <a:pt x="1238" y="76"/>
                </a:lnTo>
                <a:close/>
                <a:moveTo>
                  <a:pt x="701" y="506"/>
                </a:moveTo>
                <a:cubicBezTo>
                  <a:pt x="789" y="617"/>
                  <a:pt x="789" y="617"/>
                  <a:pt x="789" y="617"/>
                </a:cubicBezTo>
                <a:cubicBezTo>
                  <a:pt x="345" y="1222"/>
                  <a:pt x="345" y="1222"/>
                  <a:pt x="345" y="1222"/>
                </a:cubicBezTo>
                <a:cubicBezTo>
                  <a:pt x="176" y="1222"/>
                  <a:pt x="176" y="1222"/>
                  <a:pt x="176" y="1222"/>
                </a:cubicBezTo>
                <a:lnTo>
                  <a:pt x="701" y="506"/>
                </a:lnTo>
                <a:close/>
              </a:path>
            </a:pathLst>
          </a:custGeom>
          <a:solidFill>
            <a:srgbClr val="D91F41"/>
          </a:solidFill>
          <a:ln>
            <a:noFill/>
          </a:ln>
        </p:spPr>
        <p:txBody>
          <a:bodyPr vert="horz" wrap="square" lIns="82935" tIns="41468" rIns="82935" bIns="4146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4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BAC3D117-C77E-478B-85C5-C21A3D7AC4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309866"/>
              </p:ext>
            </p:extLst>
          </p:nvPr>
        </p:nvGraphicFramePr>
        <p:xfrm>
          <a:off x="168843" y="3304284"/>
          <a:ext cx="6508006" cy="5897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54003">
                  <a:extLst>
                    <a:ext uri="{9D8B030D-6E8A-4147-A177-3AD203B41FA5}">
                      <a16:colId xmlns:a16="http://schemas.microsoft.com/office/drawing/2014/main" val="3699531104"/>
                    </a:ext>
                  </a:extLst>
                </a:gridCol>
                <a:gridCol w="3254003">
                  <a:extLst>
                    <a:ext uri="{9D8B030D-6E8A-4147-A177-3AD203B41FA5}">
                      <a16:colId xmlns:a16="http://schemas.microsoft.com/office/drawing/2014/main" val="1538956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D91F41"/>
                        </a:buClr>
                        <a:buFontTx/>
                        <a:buChar char="X"/>
                      </a:pPr>
                      <a:r>
                        <a:rPr lang="fr-FR" sz="11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Difficultés à faire prescrire les médecins dans un nouvel outil 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des protocoles pour faciliter les prescriptions</a:t>
                      </a:r>
                    </a:p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Accompagner les médecins dans la maîtrise de l’outil informatique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95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D91F41"/>
                        </a:buClr>
                        <a:buFontTx/>
                        <a:buChar char="X"/>
                      </a:pPr>
                      <a:r>
                        <a:rPr lang="fr-FR" sz="11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Manque de confiance des infirmiers dans la solution informatique pour tracer l’administration des médicaments</a:t>
                      </a:r>
                      <a:endParaRPr lang="fr-FR" sz="1100" b="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Réaliser des partages d’expériences avec d’autres structures / pairs ayant informatisé le circuit du médicament</a:t>
                      </a:r>
                    </a:p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Identifier les points clés qui permettront de les rassurer afin de développer les usages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731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D91F41"/>
                        </a:buClr>
                        <a:buFontTx/>
                        <a:buChar char="X"/>
                      </a:pPr>
                      <a:r>
                        <a:rPr lang="fr-FR" sz="11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Multiplicité des médecins prescripteurs (libéraux : traitants et spécialistes et salariés) 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des protocoles pour faciliter les prescriptions des médecins libéraux qui ont peu de temps disponibles et qui peuvent avoir des difficultés pour s’approprier les outils numériques</a:t>
                      </a:r>
                    </a:p>
                    <a:p>
                      <a:pPr marL="0" marR="0" lvl="0" indent="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Prévoir du temps d’accompagnement pour les aider à s’approprier la solution et à l’utiliser. Les guider sans faire à leur place bien évidemment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355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D91F41"/>
                        </a:buClr>
                        <a:buFont typeface="Arial" panose="020B0604020202020204" pitchFamily="34" charset="0"/>
                        <a:buChar char="X"/>
                      </a:pPr>
                      <a:r>
                        <a:rPr lang="fr-FR" sz="11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Difficulté dans la transmissions de manière dématérialisée des informations liées au circuit du médicament avec les professionnels de ville (médecins et  pharmaciens)</a:t>
                      </a:r>
                      <a:endParaRPr lang="fr-FR" sz="11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Privilégier les DUI avec la possibilité de se connecter à distance pour les professionnels de ville </a:t>
                      </a:r>
                    </a:p>
                    <a:p>
                      <a:pPr marL="0" marR="0" lvl="0" indent="0" algn="l" defTabSz="9143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Suivre et intégrer le plus tôt possible les services socles 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299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D91F41"/>
                        </a:buClr>
                        <a:buFont typeface="Arial" panose="020B0604020202020204" pitchFamily="34" charset="0"/>
                        <a:buChar char="X"/>
                      </a:pPr>
                      <a:r>
                        <a:rPr lang="fr-FR" sz="11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Problème de traçabilité aux différents étapes de la prise en charge médicamenteuse</a:t>
                      </a:r>
                      <a:endParaRPr lang="fr-FR" sz="1100" b="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 b="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Analyser le circuit du médicament pour identifier les zones à risques</a:t>
                      </a:r>
                    </a:p>
                    <a:p>
                      <a:pPr marL="0" indent="0">
                        <a:buClr>
                          <a:srgbClr val="00B050"/>
                        </a:buClr>
                        <a:buFontTx/>
                        <a:buNone/>
                      </a:pPr>
                      <a:r>
                        <a:rPr lang="fr-FR" sz="1100" b="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Former et informer sur les bonnes pratiques du circuit du médicament : administration, former à </a:t>
                      </a:r>
                      <a:r>
                        <a:rPr lang="fr-FR" sz="1100" b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l’importance médico-légale </a:t>
                      </a:r>
                      <a:r>
                        <a:rPr lang="fr-FR" sz="1100" b="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la traçabilité… </a:t>
                      </a:r>
                    </a:p>
                  </a:txBody>
                  <a:tcPr marL="137160" marR="137160" marT="137160" marB="13716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1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067045"/>
                  </a:ext>
                </a:extLst>
              </a:tr>
            </a:tbl>
          </a:graphicData>
        </a:graphic>
      </p:graphicFrame>
      <p:cxnSp>
        <p:nvCxnSpPr>
          <p:cNvPr id="122" name="Connecteur droit 121">
            <a:extLst>
              <a:ext uri="{FF2B5EF4-FFF2-40B4-BE49-F238E27FC236}">
                <a16:creationId xmlns:a16="http://schemas.microsoft.com/office/drawing/2014/main" id="{63AD0196-480A-49B5-AF2A-D6B9938B9712}"/>
              </a:ext>
            </a:extLst>
          </p:cNvPr>
          <p:cNvCxnSpPr>
            <a:cxnSpLocks/>
          </p:cNvCxnSpPr>
          <p:nvPr/>
        </p:nvCxnSpPr>
        <p:spPr>
          <a:xfrm>
            <a:off x="3368307" y="3835751"/>
            <a:ext cx="117488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>
            <a:extLst>
              <a:ext uri="{FF2B5EF4-FFF2-40B4-BE49-F238E27FC236}">
                <a16:creationId xmlns:a16="http://schemas.microsoft.com/office/drawing/2014/main" id="{D886CA89-2F9B-417B-AA3B-E6B5F95CB984}"/>
              </a:ext>
            </a:extLst>
          </p:cNvPr>
          <p:cNvCxnSpPr>
            <a:cxnSpLocks/>
          </p:cNvCxnSpPr>
          <p:nvPr/>
        </p:nvCxnSpPr>
        <p:spPr>
          <a:xfrm>
            <a:off x="3368307" y="4716453"/>
            <a:ext cx="117488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285">
            <a:extLst>
              <a:ext uri="{FF2B5EF4-FFF2-40B4-BE49-F238E27FC236}">
                <a16:creationId xmlns:a16="http://schemas.microsoft.com/office/drawing/2014/main" id="{8DA9F2AA-C545-48AE-80E9-90C1792D4FA8}"/>
              </a:ext>
            </a:extLst>
          </p:cNvPr>
          <p:cNvCxnSpPr>
            <a:cxnSpLocks/>
          </p:cNvCxnSpPr>
          <p:nvPr/>
        </p:nvCxnSpPr>
        <p:spPr>
          <a:xfrm>
            <a:off x="189000" y="1737754"/>
            <a:ext cx="6480000" cy="0"/>
          </a:xfrm>
          <a:prstGeom prst="line">
            <a:avLst/>
          </a:prstGeom>
          <a:ln w="12700">
            <a:solidFill>
              <a:srgbClr val="D91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83B80175-9D32-4F22-879B-7035A3D43E82}"/>
              </a:ext>
            </a:extLst>
          </p:cNvPr>
          <p:cNvSpPr/>
          <p:nvPr/>
        </p:nvSpPr>
        <p:spPr>
          <a:xfrm>
            <a:off x="360009" y="1039386"/>
            <a:ext cx="4945418" cy="248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" rtlCol="0" anchor="ctr"/>
          <a:lstStyle/>
          <a:p>
            <a:pPr algn="just"/>
            <a:r>
              <a:rPr lang="fr-FR" sz="1400" b="1">
                <a:solidFill>
                  <a:srgbClr val="D91F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Bonnes pratiques</a:t>
            </a:r>
          </a:p>
        </p:txBody>
      </p:sp>
      <p:grpSp>
        <p:nvGrpSpPr>
          <p:cNvPr id="55" name="Groupe 26">
            <a:extLst>
              <a:ext uri="{FF2B5EF4-FFF2-40B4-BE49-F238E27FC236}">
                <a16:creationId xmlns:a16="http://schemas.microsoft.com/office/drawing/2014/main" id="{D32E1448-3C9B-4C75-B0B9-31AC85608518}"/>
              </a:ext>
            </a:extLst>
          </p:cNvPr>
          <p:cNvGrpSpPr>
            <a:grpSpLocks noChangeAspect="1"/>
          </p:cNvGrpSpPr>
          <p:nvPr/>
        </p:nvGrpSpPr>
        <p:grpSpPr>
          <a:xfrm>
            <a:off x="168843" y="1032576"/>
            <a:ext cx="297503" cy="288000"/>
            <a:chOff x="1343026" y="4572281"/>
            <a:chExt cx="468000" cy="468000"/>
          </a:xfrm>
          <a:solidFill>
            <a:schemeClr val="bg1"/>
          </a:solidFill>
        </p:grpSpPr>
        <p:sp>
          <p:nvSpPr>
            <p:cNvPr id="56" name="Ellipse 30">
              <a:extLst>
                <a:ext uri="{FF2B5EF4-FFF2-40B4-BE49-F238E27FC236}">
                  <a16:creationId xmlns:a16="http://schemas.microsoft.com/office/drawing/2014/main" id="{029D72CC-1CE6-41B0-8265-84B70D7FB0E3}"/>
                </a:ext>
              </a:extLst>
            </p:cNvPr>
            <p:cNvSpPr/>
            <p:nvPr/>
          </p:nvSpPr>
          <p:spPr>
            <a:xfrm>
              <a:off x="1343026" y="4572281"/>
              <a:ext cx="468000" cy="468000"/>
            </a:xfrm>
            <a:prstGeom prst="ellipse">
              <a:avLst/>
            </a:prstGeom>
            <a:grpFill/>
            <a:ln w="15875">
              <a:solidFill>
                <a:srgbClr val="D91F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143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7" name="Groupe 33">
              <a:extLst>
                <a:ext uri="{FF2B5EF4-FFF2-40B4-BE49-F238E27FC236}">
                  <a16:creationId xmlns:a16="http://schemas.microsoft.com/office/drawing/2014/main" id="{CFE5F48D-DF09-4EA3-AE3D-E22F1B15D740}"/>
                </a:ext>
              </a:extLst>
            </p:cNvPr>
            <p:cNvGrpSpPr/>
            <p:nvPr/>
          </p:nvGrpSpPr>
          <p:grpSpPr>
            <a:xfrm rot="13500000">
              <a:off x="1459549" y="4727856"/>
              <a:ext cx="156850" cy="156850"/>
              <a:chOff x="2932268" y="5599425"/>
              <a:chExt cx="156850" cy="156850"/>
            </a:xfrm>
            <a:grpFill/>
          </p:grpSpPr>
          <p:cxnSp>
            <p:nvCxnSpPr>
              <p:cNvPr id="58" name="Connecteur droit 34">
                <a:extLst>
                  <a:ext uri="{FF2B5EF4-FFF2-40B4-BE49-F238E27FC236}">
                    <a16:creationId xmlns:a16="http://schemas.microsoft.com/office/drawing/2014/main" id="{A430EC42-6EE1-4102-B255-826C0FC495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6875" y="5599425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35">
                <a:extLst>
                  <a:ext uri="{FF2B5EF4-FFF2-40B4-BE49-F238E27FC236}">
                    <a16:creationId xmlns:a16="http://schemas.microsoft.com/office/drawing/2014/main" id="{1509FE6F-CF0D-4EB7-BE74-C6590D1827F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010693" y="5673087"/>
                <a:ext cx="0" cy="156850"/>
              </a:xfrm>
              <a:prstGeom prst="line">
                <a:avLst/>
              </a:prstGeom>
              <a:grpFill/>
              <a:ln w="15875">
                <a:solidFill>
                  <a:srgbClr val="D91F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TextBox 93">
            <a:extLst>
              <a:ext uri="{FF2B5EF4-FFF2-40B4-BE49-F238E27FC236}">
                <a16:creationId xmlns:a16="http://schemas.microsoft.com/office/drawing/2014/main" id="{8B6D2494-B856-4901-9733-F335AF0C475C}"/>
              </a:ext>
            </a:extLst>
          </p:cNvPr>
          <p:cNvSpPr txBox="1"/>
          <p:nvPr/>
        </p:nvSpPr>
        <p:spPr>
          <a:xfrm>
            <a:off x="196850" y="1424538"/>
            <a:ext cx="6479999" cy="968872"/>
          </a:xfrm>
          <a:prstGeom prst="rect">
            <a:avLst/>
          </a:prstGeom>
          <a:solidFill>
            <a:srgbClr val="EFF1F7"/>
          </a:solidFill>
        </p:spPr>
        <p:txBody>
          <a:bodyPr wrap="square" rtlCol="0">
            <a:noAutofit/>
          </a:bodyPr>
          <a:lstStyle/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b="1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Prendre le temps de définir le besoin, d'associer les professionnels à la définition du besoin </a:t>
            </a:r>
            <a:r>
              <a:rPr lang="fr-FR" sz="110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ensuite aller sur le déploiement</a:t>
            </a: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b="1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Mettre en place des circuits adaptés aux organisations</a:t>
            </a:r>
            <a:r>
              <a:rPr lang="fr-FR" sz="110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(temps de présence médical, lien avec l’officine de ville, …)</a:t>
            </a:r>
          </a:p>
          <a:p>
            <a:pPr marL="128586" indent="-128586" algn="just" defTabSz="914385">
              <a:buClr>
                <a:srgbClr val="DB6524"/>
              </a:buClr>
              <a:buSzPct val="103000"/>
              <a:buBlip>
                <a:blip r:embed="rId3"/>
              </a:buBlip>
              <a:defRPr/>
            </a:pPr>
            <a:r>
              <a:rPr lang="fr-FR" sz="1100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Travailler sur </a:t>
            </a:r>
            <a:r>
              <a:rPr lang="fr-FR" sz="1100" b="1" dirty="0">
                <a:solidFill>
                  <a:srgbClr val="0A24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protocoles pour sécuriser la prise en charge médicamenteuse</a:t>
            </a:r>
          </a:p>
        </p:txBody>
      </p:sp>
      <p:grpSp>
        <p:nvGrpSpPr>
          <p:cNvPr id="119" name="Gruppieren 201">
            <a:extLst>
              <a:ext uri="{FF2B5EF4-FFF2-40B4-BE49-F238E27FC236}">
                <a16:creationId xmlns:a16="http://schemas.microsoft.com/office/drawing/2014/main" id="{30596E9A-C7AA-4515-BECF-B29457C49CAF}"/>
              </a:ext>
            </a:extLst>
          </p:cNvPr>
          <p:cNvGrpSpPr>
            <a:grpSpLocks noChangeAspect="1"/>
          </p:cNvGrpSpPr>
          <p:nvPr/>
        </p:nvGrpSpPr>
        <p:grpSpPr>
          <a:xfrm>
            <a:off x="6240031" y="957372"/>
            <a:ext cx="425449" cy="424165"/>
            <a:chOff x="-1568451" y="1947863"/>
            <a:chExt cx="1579563" cy="1574801"/>
          </a:xfrm>
          <a:solidFill>
            <a:srgbClr val="D91F41"/>
          </a:solidFill>
        </p:grpSpPr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6BC9185-DF0A-45DE-8C60-92B2F63C2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075" y="2638426"/>
              <a:ext cx="214313" cy="41275"/>
            </a:xfrm>
            <a:custGeom>
              <a:avLst/>
              <a:gdLst>
                <a:gd name="T0" fmla="*/ 0 w 217"/>
                <a:gd name="T1" fmla="*/ 21 h 42"/>
                <a:gd name="T2" fmla="*/ 21 w 217"/>
                <a:gd name="T3" fmla="*/ 42 h 42"/>
                <a:gd name="T4" fmla="*/ 196 w 217"/>
                <a:gd name="T5" fmla="*/ 42 h 42"/>
                <a:gd name="T6" fmla="*/ 217 w 217"/>
                <a:gd name="T7" fmla="*/ 21 h 42"/>
                <a:gd name="T8" fmla="*/ 196 w 217"/>
                <a:gd name="T9" fmla="*/ 0 h 42"/>
                <a:gd name="T10" fmla="*/ 21 w 217"/>
                <a:gd name="T11" fmla="*/ 0 h 42"/>
                <a:gd name="T12" fmla="*/ 0 w 217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42">
                  <a:moveTo>
                    <a:pt x="0" y="21"/>
                  </a:moveTo>
                  <a:cubicBezTo>
                    <a:pt x="0" y="33"/>
                    <a:pt x="9" y="42"/>
                    <a:pt x="21" y="42"/>
                  </a:cubicBezTo>
                  <a:cubicBezTo>
                    <a:pt x="196" y="42"/>
                    <a:pt x="196" y="42"/>
                    <a:pt x="196" y="42"/>
                  </a:cubicBezTo>
                  <a:cubicBezTo>
                    <a:pt x="207" y="42"/>
                    <a:pt x="217" y="33"/>
                    <a:pt x="217" y="21"/>
                  </a:cubicBezTo>
                  <a:cubicBezTo>
                    <a:pt x="217" y="9"/>
                    <a:pt x="207" y="0"/>
                    <a:pt x="19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1">
              <a:extLst>
                <a:ext uri="{FF2B5EF4-FFF2-40B4-BE49-F238E27FC236}">
                  <a16:creationId xmlns:a16="http://schemas.microsoft.com/office/drawing/2014/main" id="{E18CEFFB-9CEF-4312-BC54-6CD423C93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3" y="2638426"/>
              <a:ext cx="214313" cy="41275"/>
            </a:xfrm>
            <a:custGeom>
              <a:avLst/>
              <a:gdLst>
                <a:gd name="T0" fmla="*/ 21 w 217"/>
                <a:gd name="T1" fmla="*/ 42 h 42"/>
                <a:gd name="T2" fmla="*/ 196 w 217"/>
                <a:gd name="T3" fmla="*/ 42 h 42"/>
                <a:gd name="T4" fmla="*/ 217 w 217"/>
                <a:gd name="T5" fmla="*/ 21 h 42"/>
                <a:gd name="T6" fmla="*/ 196 w 217"/>
                <a:gd name="T7" fmla="*/ 0 h 42"/>
                <a:gd name="T8" fmla="*/ 21 w 217"/>
                <a:gd name="T9" fmla="*/ 0 h 42"/>
                <a:gd name="T10" fmla="*/ 0 w 217"/>
                <a:gd name="T11" fmla="*/ 21 h 42"/>
                <a:gd name="T12" fmla="*/ 21 w 217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42">
                  <a:moveTo>
                    <a:pt x="21" y="42"/>
                  </a:moveTo>
                  <a:cubicBezTo>
                    <a:pt x="196" y="42"/>
                    <a:pt x="196" y="42"/>
                    <a:pt x="196" y="42"/>
                  </a:cubicBezTo>
                  <a:cubicBezTo>
                    <a:pt x="208" y="42"/>
                    <a:pt x="217" y="33"/>
                    <a:pt x="217" y="21"/>
                  </a:cubicBezTo>
                  <a:cubicBezTo>
                    <a:pt x="217" y="9"/>
                    <a:pt x="208" y="0"/>
                    <a:pt x="19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72">
              <a:extLst>
                <a:ext uri="{FF2B5EF4-FFF2-40B4-BE49-F238E27FC236}">
                  <a16:creationId xmlns:a16="http://schemas.microsoft.com/office/drawing/2014/main" id="{8CBD9ED8-4138-46EE-A6D0-E2C0D79F1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4138" y="2147888"/>
              <a:ext cx="168275" cy="166688"/>
            </a:xfrm>
            <a:custGeom>
              <a:avLst/>
              <a:gdLst>
                <a:gd name="T0" fmla="*/ 132 w 170"/>
                <a:gd name="T1" fmla="*/ 162 h 168"/>
                <a:gd name="T2" fmla="*/ 147 w 170"/>
                <a:gd name="T3" fmla="*/ 168 h 168"/>
                <a:gd name="T4" fmla="*/ 162 w 170"/>
                <a:gd name="T5" fmla="*/ 162 h 168"/>
                <a:gd name="T6" fmla="*/ 162 w 170"/>
                <a:gd name="T7" fmla="*/ 132 h 168"/>
                <a:gd name="T8" fmla="*/ 38 w 170"/>
                <a:gd name="T9" fmla="*/ 8 h 168"/>
                <a:gd name="T10" fmla="*/ 9 w 170"/>
                <a:gd name="T11" fmla="*/ 8 h 168"/>
                <a:gd name="T12" fmla="*/ 9 w 170"/>
                <a:gd name="T13" fmla="*/ 38 h 168"/>
                <a:gd name="T14" fmla="*/ 132 w 170"/>
                <a:gd name="T15" fmla="*/ 16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68">
                  <a:moveTo>
                    <a:pt x="132" y="162"/>
                  </a:moveTo>
                  <a:cubicBezTo>
                    <a:pt x="136" y="166"/>
                    <a:pt x="142" y="168"/>
                    <a:pt x="147" y="168"/>
                  </a:cubicBezTo>
                  <a:cubicBezTo>
                    <a:pt x="152" y="168"/>
                    <a:pt x="158" y="166"/>
                    <a:pt x="162" y="162"/>
                  </a:cubicBezTo>
                  <a:cubicBezTo>
                    <a:pt x="170" y="154"/>
                    <a:pt x="170" y="140"/>
                    <a:pt x="162" y="132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7"/>
                    <a:pt x="0" y="30"/>
                    <a:pt x="9" y="38"/>
                  </a:cubicBezTo>
                  <a:lnTo>
                    <a:pt x="132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73">
              <a:extLst>
                <a:ext uri="{FF2B5EF4-FFF2-40B4-BE49-F238E27FC236}">
                  <a16:creationId xmlns:a16="http://schemas.microsoft.com/office/drawing/2014/main" id="{0F525E03-D74E-48C2-90D1-9AE1C2EFF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63600" y="1947863"/>
              <a:ext cx="41275" cy="214313"/>
            </a:xfrm>
            <a:custGeom>
              <a:avLst/>
              <a:gdLst>
                <a:gd name="T0" fmla="*/ 21 w 42"/>
                <a:gd name="T1" fmla="*/ 217 h 217"/>
                <a:gd name="T2" fmla="*/ 42 w 42"/>
                <a:gd name="T3" fmla="*/ 196 h 217"/>
                <a:gd name="T4" fmla="*/ 42 w 42"/>
                <a:gd name="T5" fmla="*/ 21 h 217"/>
                <a:gd name="T6" fmla="*/ 21 w 42"/>
                <a:gd name="T7" fmla="*/ 0 h 217"/>
                <a:gd name="T8" fmla="*/ 0 w 42"/>
                <a:gd name="T9" fmla="*/ 21 h 217"/>
                <a:gd name="T10" fmla="*/ 0 w 42"/>
                <a:gd name="T11" fmla="*/ 196 h 217"/>
                <a:gd name="T12" fmla="*/ 21 w 42"/>
                <a:gd name="T13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17">
                  <a:moveTo>
                    <a:pt x="21" y="217"/>
                  </a:moveTo>
                  <a:cubicBezTo>
                    <a:pt x="33" y="217"/>
                    <a:pt x="42" y="208"/>
                    <a:pt x="42" y="19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9" y="217"/>
                    <a:pt x="21" y="2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74">
              <a:extLst>
                <a:ext uri="{FF2B5EF4-FFF2-40B4-BE49-F238E27FC236}">
                  <a16:creationId xmlns:a16="http://schemas.microsoft.com/office/drawing/2014/main" id="{644336CD-5E63-4499-993D-2ADF42B1C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0063" y="2147888"/>
              <a:ext cx="168275" cy="166688"/>
            </a:xfrm>
            <a:custGeom>
              <a:avLst/>
              <a:gdLst>
                <a:gd name="T0" fmla="*/ 23 w 170"/>
                <a:gd name="T1" fmla="*/ 168 h 168"/>
                <a:gd name="T2" fmla="*/ 38 w 170"/>
                <a:gd name="T3" fmla="*/ 162 h 168"/>
                <a:gd name="T4" fmla="*/ 162 w 170"/>
                <a:gd name="T5" fmla="*/ 38 h 168"/>
                <a:gd name="T6" fmla="*/ 162 w 170"/>
                <a:gd name="T7" fmla="*/ 8 h 168"/>
                <a:gd name="T8" fmla="*/ 132 w 170"/>
                <a:gd name="T9" fmla="*/ 8 h 168"/>
                <a:gd name="T10" fmla="*/ 8 w 170"/>
                <a:gd name="T11" fmla="*/ 132 h 168"/>
                <a:gd name="T12" fmla="*/ 8 w 170"/>
                <a:gd name="T13" fmla="*/ 162 h 168"/>
                <a:gd name="T14" fmla="*/ 23 w 170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68">
                  <a:moveTo>
                    <a:pt x="23" y="168"/>
                  </a:moveTo>
                  <a:cubicBezTo>
                    <a:pt x="28" y="168"/>
                    <a:pt x="34" y="166"/>
                    <a:pt x="38" y="162"/>
                  </a:cubicBezTo>
                  <a:cubicBezTo>
                    <a:pt x="162" y="38"/>
                    <a:pt x="162" y="38"/>
                    <a:pt x="162" y="38"/>
                  </a:cubicBezTo>
                  <a:cubicBezTo>
                    <a:pt x="170" y="30"/>
                    <a:pt x="170" y="17"/>
                    <a:pt x="162" y="8"/>
                  </a:cubicBezTo>
                  <a:cubicBezTo>
                    <a:pt x="153" y="0"/>
                    <a:pt x="140" y="0"/>
                    <a:pt x="132" y="8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0" y="140"/>
                    <a:pt x="0" y="154"/>
                    <a:pt x="8" y="162"/>
                  </a:cubicBezTo>
                  <a:cubicBezTo>
                    <a:pt x="12" y="166"/>
                    <a:pt x="18" y="168"/>
                    <a:pt x="23" y="1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75">
              <a:extLst>
                <a:ext uri="{FF2B5EF4-FFF2-40B4-BE49-F238E27FC236}">
                  <a16:creationId xmlns:a16="http://schemas.microsoft.com/office/drawing/2014/main" id="{9D7C89E0-EF29-48F7-8865-5A20D28E9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68451" y="2270126"/>
              <a:ext cx="1579563" cy="1252538"/>
            </a:xfrm>
            <a:custGeom>
              <a:avLst/>
              <a:gdLst>
                <a:gd name="T0" fmla="*/ 1404 w 1601"/>
                <a:gd name="T1" fmla="*/ 1120 h 1270"/>
                <a:gd name="T2" fmla="*/ 1210 w 1601"/>
                <a:gd name="T3" fmla="*/ 1228 h 1270"/>
                <a:gd name="T4" fmla="*/ 1367 w 1601"/>
                <a:gd name="T5" fmla="*/ 861 h 1270"/>
                <a:gd name="T6" fmla="*/ 1454 w 1601"/>
                <a:gd name="T7" fmla="*/ 907 h 1270"/>
                <a:gd name="T8" fmla="*/ 1410 w 1601"/>
                <a:gd name="T9" fmla="*/ 714 h 1270"/>
                <a:gd name="T10" fmla="*/ 818 w 1601"/>
                <a:gd name="T11" fmla="*/ 5 h 1270"/>
                <a:gd name="T12" fmla="*/ 762 w 1601"/>
                <a:gd name="T13" fmla="*/ 0 h 1270"/>
                <a:gd name="T14" fmla="*/ 390 w 1601"/>
                <a:gd name="T15" fmla="*/ 377 h 1270"/>
                <a:gd name="T16" fmla="*/ 200 w 1601"/>
                <a:gd name="T17" fmla="*/ 851 h 1270"/>
                <a:gd name="T18" fmla="*/ 762 w 1601"/>
                <a:gd name="T19" fmla="*/ 1185 h 1270"/>
                <a:gd name="T20" fmla="*/ 1474 w 1601"/>
                <a:gd name="T21" fmla="*/ 1175 h 1270"/>
                <a:gd name="T22" fmla="*/ 1583 w 1601"/>
                <a:gd name="T23" fmla="*/ 1113 h 1270"/>
                <a:gd name="T24" fmla="*/ 781 w 1601"/>
                <a:gd name="T25" fmla="*/ 1136 h 1270"/>
                <a:gd name="T26" fmla="*/ 264 w 1601"/>
                <a:gd name="T27" fmla="*/ 859 h 1270"/>
                <a:gd name="T28" fmla="*/ 557 w 1601"/>
                <a:gd name="T29" fmla="*/ 862 h 1270"/>
                <a:gd name="T30" fmla="*/ 606 w 1601"/>
                <a:gd name="T31" fmla="*/ 910 h 1270"/>
                <a:gd name="T32" fmla="*/ 763 w 1601"/>
                <a:gd name="T33" fmla="*/ 1090 h 1270"/>
                <a:gd name="T34" fmla="*/ 919 w 1601"/>
                <a:gd name="T35" fmla="*/ 910 h 1270"/>
                <a:gd name="T36" fmla="*/ 968 w 1601"/>
                <a:gd name="T37" fmla="*/ 862 h 1270"/>
                <a:gd name="T38" fmla="*/ 1333 w 1601"/>
                <a:gd name="T39" fmla="*/ 837 h 1270"/>
                <a:gd name="T40" fmla="*/ 893 w 1601"/>
                <a:gd name="T41" fmla="*/ 910 h 1270"/>
                <a:gd name="T42" fmla="*/ 644 w 1601"/>
                <a:gd name="T43" fmla="*/ 929 h 1270"/>
                <a:gd name="T44" fmla="*/ 1356 w 1601"/>
                <a:gd name="T45" fmla="*/ 802 h 1270"/>
                <a:gd name="T46" fmla="*/ 1370 w 1601"/>
                <a:gd name="T47" fmla="*/ 726 h 1270"/>
                <a:gd name="T48" fmla="*/ 762 w 1601"/>
                <a:gd name="T49" fmla="*/ 43 h 1270"/>
                <a:gd name="T50" fmla="*/ 812 w 1601"/>
                <a:gd name="T51" fmla="*/ 47 h 1270"/>
                <a:gd name="T52" fmla="*/ 983 w 1601"/>
                <a:gd name="T53" fmla="*/ 652 h 1270"/>
                <a:gd name="T54" fmla="*/ 976 w 1601"/>
                <a:gd name="T55" fmla="*/ 664 h 1270"/>
                <a:gd name="T56" fmla="*/ 927 w 1601"/>
                <a:gd name="T57" fmla="*/ 859 h 1270"/>
                <a:gd name="T58" fmla="*/ 922 w 1601"/>
                <a:gd name="T59" fmla="*/ 868 h 1270"/>
                <a:gd name="T60" fmla="*/ 603 w 1601"/>
                <a:gd name="T61" fmla="*/ 868 h 1270"/>
                <a:gd name="T62" fmla="*/ 599 w 1601"/>
                <a:gd name="T63" fmla="*/ 861 h 1270"/>
                <a:gd name="T64" fmla="*/ 589 w 1601"/>
                <a:gd name="T65" fmla="*/ 774 h 1270"/>
                <a:gd name="T66" fmla="*/ 668 w 1601"/>
                <a:gd name="T67" fmla="*/ 730 h 1270"/>
                <a:gd name="T68" fmla="*/ 806 w 1601"/>
                <a:gd name="T69" fmla="*/ 617 h 1270"/>
                <a:gd name="T70" fmla="*/ 556 w 1601"/>
                <a:gd name="T71" fmla="*/ 680 h 1270"/>
                <a:gd name="T72" fmla="*/ 491 w 1601"/>
                <a:gd name="T73" fmla="*/ 565 h 1270"/>
                <a:gd name="T74" fmla="*/ 713 w 1601"/>
                <a:gd name="T75" fmla="*/ 47 h 1270"/>
                <a:gd name="T76" fmla="*/ 766 w 1601"/>
                <a:gd name="T77" fmla="*/ 629 h 1270"/>
                <a:gd name="T78" fmla="*/ 668 w 1601"/>
                <a:gd name="T79" fmla="*/ 674 h 1270"/>
                <a:gd name="T80" fmla="*/ 698 w 1601"/>
                <a:gd name="T81" fmla="*/ 592 h 1270"/>
                <a:gd name="T82" fmla="*/ 473 w 1601"/>
                <a:gd name="T83" fmla="*/ 616 h 1270"/>
                <a:gd name="T84" fmla="*/ 235 w 1601"/>
                <a:gd name="T85" fmla="*/ 828 h 1270"/>
                <a:gd name="T86" fmla="*/ 228 w 1601"/>
                <a:gd name="T87" fmla="*/ 882 h 1270"/>
                <a:gd name="T88" fmla="*/ 1543 w 1601"/>
                <a:gd name="T89" fmla="*/ 1099 h 1270"/>
                <a:gd name="T90" fmla="*/ 1442 w 1601"/>
                <a:gd name="T91" fmla="*/ 1103 h 1270"/>
                <a:gd name="T92" fmla="*/ 1511 w 1601"/>
                <a:gd name="T93" fmla="*/ 1028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1" h="1270">
                  <a:moveTo>
                    <a:pt x="1526" y="989"/>
                  </a:moveTo>
                  <a:cubicBezTo>
                    <a:pt x="1475" y="970"/>
                    <a:pt x="1420" y="996"/>
                    <a:pt x="1401" y="1046"/>
                  </a:cubicBezTo>
                  <a:cubicBezTo>
                    <a:pt x="1392" y="1070"/>
                    <a:pt x="1393" y="1097"/>
                    <a:pt x="1404" y="1120"/>
                  </a:cubicBezTo>
                  <a:cubicBezTo>
                    <a:pt x="1411" y="1136"/>
                    <a:pt x="1422" y="1148"/>
                    <a:pt x="1436" y="1158"/>
                  </a:cubicBezTo>
                  <a:cubicBezTo>
                    <a:pt x="1406" y="1202"/>
                    <a:pt x="1326" y="1228"/>
                    <a:pt x="1211" y="1228"/>
                  </a:cubicBezTo>
                  <a:cubicBezTo>
                    <a:pt x="1211" y="1228"/>
                    <a:pt x="1210" y="1228"/>
                    <a:pt x="1210" y="1228"/>
                  </a:cubicBezTo>
                  <a:cubicBezTo>
                    <a:pt x="1100" y="1227"/>
                    <a:pt x="970" y="1205"/>
                    <a:pt x="834" y="1164"/>
                  </a:cubicBezTo>
                  <a:cubicBezTo>
                    <a:pt x="1000" y="1112"/>
                    <a:pt x="1148" y="1042"/>
                    <a:pt x="1255" y="965"/>
                  </a:cubicBezTo>
                  <a:cubicBezTo>
                    <a:pt x="1303" y="930"/>
                    <a:pt x="1341" y="895"/>
                    <a:pt x="1367" y="861"/>
                  </a:cubicBezTo>
                  <a:cubicBezTo>
                    <a:pt x="1388" y="876"/>
                    <a:pt x="1407" y="892"/>
                    <a:pt x="1424" y="907"/>
                  </a:cubicBezTo>
                  <a:cubicBezTo>
                    <a:pt x="1428" y="911"/>
                    <a:pt x="1433" y="913"/>
                    <a:pt x="1438" y="913"/>
                  </a:cubicBezTo>
                  <a:cubicBezTo>
                    <a:pt x="1444" y="913"/>
                    <a:pt x="1450" y="911"/>
                    <a:pt x="1454" y="907"/>
                  </a:cubicBezTo>
                  <a:cubicBezTo>
                    <a:pt x="1462" y="898"/>
                    <a:pt x="1461" y="885"/>
                    <a:pt x="1453" y="877"/>
                  </a:cubicBezTo>
                  <a:cubicBezTo>
                    <a:pt x="1435" y="860"/>
                    <a:pt x="1414" y="843"/>
                    <a:pt x="1391" y="826"/>
                  </a:cubicBezTo>
                  <a:cubicBezTo>
                    <a:pt x="1413" y="786"/>
                    <a:pt x="1420" y="749"/>
                    <a:pt x="1410" y="714"/>
                  </a:cubicBezTo>
                  <a:cubicBezTo>
                    <a:pt x="1385" y="628"/>
                    <a:pt x="1263" y="582"/>
                    <a:pt x="1071" y="584"/>
                  </a:cubicBezTo>
                  <a:cubicBezTo>
                    <a:pt x="1103" y="531"/>
                    <a:pt x="1133" y="468"/>
                    <a:pt x="1135" y="377"/>
                  </a:cubicBezTo>
                  <a:cubicBezTo>
                    <a:pt x="1139" y="194"/>
                    <a:pt x="1003" y="34"/>
                    <a:pt x="818" y="5"/>
                  </a:cubicBezTo>
                  <a:cubicBezTo>
                    <a:pt x="818" y="5"/>
                    <a:pt x="818" y="5"/>
                    <a:pt x="818" y="5"/>
                  </a:cubicBezTo>
                  <a:cubicBezTo>
                    <a:pt x="816" y="5"/>
                    <a:pt x="784" y="0"/>
                    <a:pt x="766" y="0"/>
                  </a:cubicBezTo>
                  <a:cubicBezTo>
                    <a:pt x="762" y="0"/>
                    <a:pt x="762" y="0"/>
                    <a:pt x="762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41" y="0"/>
                    <a:pt x="709" y="5"/>
                    <a:pt x="707" y="5"/>
                  </a:cubicBezTo>
                  <a:cubicBezTo>
                    <a:pt x="522" y="34"/>
                    <a:pt x="386" y="194"/>
                    <a:pt x="390" y="377"/>
                  </a:cubicBezTo>
                  <a:cubicBezTo>
                    <a:pt x="392" y="449"/>
                    <a:pt x="411" y="503"/>
                    <a:pt x="434" y="549"/>
                  </a:cubicBezTo>
                  <a:cubicBezTo>
                    <a:pt x="274" y="545"/>
                    <a:pt x="167" y="585"/>
                    <a:pt x="139" y="661"/>
                  </a:cubicBezTo>
                  <a:cubicBezTo>
                    <a:pt x="118" y="716"/>
                    <a:pt x="142" y="782"/>
                    <a:pt x="200" y="851"/>
                  </a:cubicBezTo>
                  <a:cubicBezTo>
                    <a:pt x="70" y="940"/>
                    <a:pt x="0" y="1036"/>
                    <a:pt x="23" y="1116"/>
                  </a:cubicBezTo>
                  <a:cubicBezTo>
                    <a:pt x="48" y="1201"/>
                    <a:pt x="173" y="1246"/>
                    <a:pt x="351" y="1246"/>
                  </a:cubicBezTo>
                  <a:cubicBezTo>
                    <a:pt x="469" y="1246"/>
                    <a:pt x="612" y="1226"/>
                    <a:pt x="762" y="1185"/>
                  </a:cubicBezTo>
                  <a:cubicBezTo>
                    <a:pt x="923" y="1239"/>
                    <a:pt x="1080" y="1269"/>
                    <a:pt x="1210" y="1270"/>
                  </a:cubicBezTo>
                  <a:cubicBezTo>
                    <a:pt x="1210" y="1270"/>
                    <a:pt x="1211" y="1270"/>
                    <a:pt x="1211" y="1270"/>
                  </a:cubicBezTo>
                  <a:cubicBezTo>
                    <a:pt x="1347" y="1270"/>
                    <a:pt x="1439" y="1236"/>
                    <a:pt x="1474" y="1175"/>
                  </a:cubicBezTo>
                  <a:cubicBezTo>
                    <a:pt x="1480" y="1176"/>
                    <a:pt x="1486" y="1176"/>
                    <a:pt x="1492" y="1176"/>
                  </a:cubicBezTo>
                  <a:cubicBezTo>
                    <a:pt x="1506" y="1176"/>
                    <a:pt x="1520" y="1173"/>
                    <a:pt x="1533" y="1168"/>
                  </a:cubicBezTo>
                  <a:cubicBezTo>
                    <a:pt x="1556" y="1157"/>
                    <a:pt x="1574" y="1137"/>
                    <a:pt x="1583" y="1113"/>
                  </a:cubicBezTo>
                  <a:cubicBezTo>
                    <a:pt x="1601" y="1063"/>
                    <a:pt x="1576" y="1007"/>
                    <a:pt x="1526" y="989"/>
                  </a:cubicBezTo>
                  <a:close/>
                  <a:moveTo>
                    <a:pt x="1230" y="931"/>
                  </a:moveTo>
                  <a:cubicBezTo>
                    <a:pt x="1118" y="1012"/>
                    <a:pt x="958" y="1085"/>
                    <a:pt x="781" y="1136"/>
                  </a:cubicBezTo>
                  <a:cubicBezTo>
                    <a:pt x="775" y="1138"/>
                    <a:pt x="770" y="1139"/>
                    <a:pt x="764" y="1141"/>
                  </a:cubicBezTo>
                  <a:cubicBezTo>
                    <a:pt x="753" y="1137"/>
                    <a:pt x="741" y="1133"/>
                    <a:pt x="730" y="1129"/>
                  </a:cubicBezTo>
                  <a:cubicBezTo>
                    <a:pt x="517" y="1050"/>
                    <a:pt x="357" y="950"/>
                    <a:pt x="264" y="859"/>
                  </a:cubicBezTo>
                  <a:cubicBezTo>
                    <a:pt x="336" y="815"/>
                    <a:pt x="427" y="771"/>
                    <a:pt x="532" y="733"/>
                  </a:cubicBezTo>
                  <a:cubicBezTo>
                    <a:pt x="537" y="749"/>
                    <a:pt x="543" y="766"/>
                    <a:pt x="548" y="784"/>
                  </a:cubicBezTo>
                  <a:cubicBezTo>
                    <a:pt x="557" y="862"/>
                    <a:pt x="557" y="862"/>
                    <a:pt x="557" y="862"/>
                  </a:cubicBezTo>
                  <a:cubicBezTo>
                    <a:pt x="557" y="880"/>
                    <a:pt x="567" y="896"/>
                    <a:pt x="582" y="904"/>
                  </a:cubicBezTo>
                  <a:cubicBezTo>
                    <a:pt x="584" y="905"/>
                    <a:pt x="586" y="906"/>
                    <a:pt x="588" y="907"/>
                  </a:cubicBezTo>
                  <a:cubicBezTo>
                    <a:pt x="593" y="909"/>
                    <a:pt x="600" y="910"/>
                    <a:pt x="606" y="910"/>
                  </a:cubicBezTo>
                  <a:cubicBezTo>
                    <a:pt x="614" y="910"/>
                    <a:pt x="614" y="910"/>
                    <a:pt x="614" y="910"/>
                  </a:cubicBezTo>
                  <a:cubicBezTo>
                    <a:pt x="607" y="914"/>
                    <a:pt x="602" y="921"/>
                    <a:pt x="602" y="929"/>
                  </a:cubicBezTo>
                  <a:cubicBezTo>
                    <a:pt x="602" y="1018"/>
                    <a:pt x="674" y="1090"/>
                    <a:pt x="763" y="1090"/>
                  </a:cubicBezTo>
                  <a:cubicBezTo>
                    <a:pt x="851" y="1090"/>
                    <a:pt x="923" y="1018"/>
                    <a:pt x="923" y="929"/>
                  </a:cubicBezTo>
                  <a:cubicBezTo>
                    <a:pt x="923" y="921"/>
                    <a:pt x="918" y="914"/>
                    <a:pt x="911" y="910"/>
                  </a:cubicBezTo>
                  <a:cubicBezTo>
                    <a:pt x="919" y="910"/>
                    <a:pt x="919" y="910"/>
                    <a:pt x="919" y="910"/>
                  </a:cubicBezTo>
                  <a:cubicBezTo>
                    <a:pt x="925" y="910"/>
                    <a:pt x="930" y="909"/>
                    <a:pt x="936" y="908"/>
                  </a:cubicBezTo>
                  <a:cubicBezTo>
                    <a:pt x="939" y="907"/>
                    <a:pt x="943" y="905"/>
                    <a:pt x="945" y="903"/>
                  </a:cubicBezTo>
                  <a:cubicBezTo>
                    <a:pt x="959" y="894"/>
                    <a:pt x="968" y="879"/>
                    <a:pt x="968" y="862"/>
                  </a:cubicBezTo>
                  <a:cubicBezTo>
                    <a:pt x="977" y="784"/>
                    <a:pt x="977" y="784"/>
                    <a:pt x="977" y="784"/>
                  </a:cubicBezTo>
                  <a:cubicBezTo>
                    <a:pt x="988" y="745"/>
                    <a:pt x="1000" y="712"/>
                    <a:pt x="1012" y="686"/>
                  </a:cubicBezTo>
                  <a:cubicBezTo>
                    <a:pt x="1137" y="728"/>
                    <a:pt x="1248" y="781"/>
                    <a:pt x="1333" y="837"/>
                  </a:cubicBezTo>
                  <a:cubicBezTo>
                    <a:pt x="1309" y="867"/>
                    <a:pt x="1274" y="899"/>
                    <a:pt x="1230" y="931"/>
                  </a:cubicBezTo>
                  <a:close/>
                  <a:moveTo>
                    <a:pt x="632" y="910"/>
                  </a:moveTo>
                  <a:cubicBezTo>
                    <a:pt x="893" y="910"/>
                    <a:pt x="893" y="910"/>
                    <a:pt x="893" y="910"/>
                  </a:cubicBezTo>
                  <a:cubicBezTo>
                    <a:pt x="886" y="914"/>
                    <a:pt x="881" y="921"/>
                    <a:pt x="881" y="929"/>
                  </a:cubicBezTo>
                  <a:cubicBezTo>
                    <a:pt x="881" y="995"/>
                    <a:pt x="828" y="1048"/>
                    <a:pt x="763" y="1048"/>
                  </a:cubicBezTo>
                  <a:cubicBezTo>
                    <a:pt x="697" y="1048"/>
                    <a:pt x="644" y="995"/>
                    <a:pt x="644" y="929"/>
                  </a:cubicBezTo>
                  <a:cubicBezTo>
                    <a:pt x="644" y="921"/>
                    <a:pt x="639" y="914"/>
                    <a:pt x="632" y="910"/>
                  </a:cubicBezTo>
                  <a:close/>
                  <a:moveTo>
                    <a:pt x="1370" y="726"/>
                  </a:moveTo>
                  <a:cubicBezTo>
                    <a:pt x="1376" y="748"/>
                    <a:pt x="1371" y="774"/>
                    <a:pt x="1356" y="802"/>
                  </a:cubicBezTo>
                  <a:cubicBezTo>
                    <a:pt x="1269" y="745"/>
                    <a:pt x="1157" y="691"/>
                    <a:pt x="1032" y="648"/>
                  </a:cubicBezTo>
                  <a:cubicBezTo>
                    <a:pt x="1036" y="641"/>
                    <a:pt x="1041" y="634"/>
                    <a:pt x="1045" y="627"/>
                  </a:cubicBezTo>
                  <a:cubicBezTo>
                    <a:pt x="1226" y="620"/>
                    <a:pt x="1350" y="658"/>
                    <a:pt x="1370" y="726"/>
                  </a:cubicBezTo>
                  <a:close/>
                  <a:moveTo>
                    <a:pt x="713" y="47"/>
                  </a:moveTo>
                  <a:cubicBezTo>
                    <a:pt x="722" y="46"/>
                    <a:pt x="747" y="42"/>
                    <a:pt x="759" y="42"/>
                  </a:cubicBezTo>
                  <a:cubicBezTo>
                    <a:pt x="762" y="43"/>
                    <a:pt x="762" y="43"/>
                    <a:pt x="762" y="43"/>
                  </a:cubicBezTo>
                  <a:cubicBezTo>
                    <a:pt x="763" y="43"/>
                    <a:pt x="764" y="43"/>
                    <a:pt x="764" y="43"/>
                  </a:cubicBezTo>
                  <a:cubicBezTo>
                    <a:pt x="766" y="42"/>
                    <a:pt x="766" y="42"/>
                    <a:pt x="766" y="42"/>
                  </a:cubicBezTo>
                  <a:cubicBezTo>
                    <a:pt x="778" y="42"/>
                    <a:pt x="803" y="46"/>
                    <a:pt x="812" y="47"/>
                  </a:cubicBezTo>
                  <a:cubicBezTo>
                    <a:pt x="976" y="73"/>
                    <a:pt x="1096" y="214"/>
                    <a:pt x="1093" y="376"/>
                  </a:cubicBezTo>
                  <a:cubicBezTo>
                    <a:pt x="1091" y="474"/>
                    <a:pt x="1053" y="535"/>
                    <a:pt x="1016" y="594"/>
                  </a:cubicBezTo>
                  <a:cubicBezTo>
                    <a:pt x="1004" y="614"/>
                    <a:pt x="993" y="632"/>
                    <a:pt x="983" y="652"/>
                  </a:cubicBezTo>
                  <a:cubicBezTo>
                    <a:pt x="982" y="652"/>
                    <a:pt x="982" y="653"/>
                    <a:pt x="981" y="654"/>
                  </a:cubicBezTo>
                  <a:cubicBezTo>
                    <a:pt x="981" y="654"/>
                    <a:pt x="981" y="654"/>
                    <a:pt x="981" y="654"/>
                  </a:cubicBezTo>
                  <a:cubicBezTo>
                    <a:pt x="980" y="657"/>
                    <a:pt x="978" y="661"/>
                    <a:pt x="976" y="664"/>
                  </a:cubicBezTo>
                  <a:cubicBezTo>
                    <a:pt x="962" y="693"/>
                    <a:pt x="949" y="730"/>
                    <a:pt x="936" y="774"/>
                  </a:cubicBezTo>
                  <a:cubicBezTo>
                    <a:pt x="936" y="775"/>
                    <a:pt x="936" y="776"/>
                    <a:pt x="936" y="777"/>
                  </a:cubicBezTo>
                  <a:cubicBezTo>
                    <a:pt x="927" y="859"/>
                    <a:pt x="927" y="859"/>
                    <a:pt x="927" y="859"/>
                  </a:cubicBezTo>
                  <a:cubicBezTo>
                    <a:pt x="926" y="860"/>
                    <a:pt x="926" y="860"/>
                    <a:pt x="926" y="861"/>
                  </a:cubicBezTo>
                  <a:cubicBezTo>
                    <a:pt x="926" y="864"/>
                    <a:pt x="924" y="867"/>
                    <a:pt x="922" y="868"/>
                  </a:cubicBezTo>
                  <a:cubicBezTo>
                    <a:pt x="922" y="868"/>
                    <a:pt x="922" y="868"/>
                    <a:pt x="922" y="868"/>
                  </a:cubicBezTo>
                  <a:cubicBezTo>
                    <a:pt x="921" y="868"/>
                    <a:pt x="920" y="868"/>
                    <a:pt x="919" y="868"/>
                  </a:cubicBezTo>
                  <a:cubicBezTo>
                    <a:pt x="606" y="868"/>
                    <a:pt x="606" y="868"/>
                    <a:pt x="606" y="868"/>
                  </a:cubicBezTo>
                  <a:cubicBezTo>
                    <a:pt x="605" y="868"/>
                    <a:pt x="604" y="868"/>
                    <a:pt x="603" y="868"/>
                  </a:cubicBezTo>
                  <a:cubicBezTo>
                    <a:pt x="603" y="868"/>
                    <a:pt x="603" y="868"/>
                    <a:pt x="603" y="868"/>
                  </a:cubicBezTo>
                  <a:cubicBezTo>
                    <a:pt x="603" y="868"/>
                    <a:pt x="603" y="868"/>
                    <a:pt x="603" y="868"/>
                  </a:cubicBezTo>
                  <a:cubicBezTo>
                    <a:pt x="601" y="867"/>
                    <a:pt x="599" y="864"/>
                    <a:pt x="599" y="861"/>
                  </a:cubicBezTo>
                  <a:cubicBezTo>
                    <a:pt x="599" y="860"/>
                    <a:pt x="599" y="860"/>
                    <a:pt x="599" y="859"/>
                  </a:cubicBezTo>
                  <a:cubicBezTo>
                    <a:pt x="589" y="777"/>
                    <a:pt x="589" y="777"/>
                    <a:pt x="589" y="777"/>
                  </a:cubicBezTo>
                  <a:cubicBezTo>
                    <a:pt x="589" y="776"/>
                    <a:pt x="589" y="775"/>
                    <a:pt x="589" y="774"/>
                  </a:cubicBezTo>
                  <a:cubicBezTo>
                    <a:pt x="583" y="754"/>
                    <a:pt x="577" y="736"/>
                    <a:pt x="572" y="720"/>
                  </a:cubicBezTo>
                  <a:cubicBezTo>
                    <a:pt x="592" y="713"/>
                    <a:pt x="613" y="706"/>
                    <a:pt x="634" y="700"/>
                  </a:cubicBezTo>
                  <a:cubicBezTo>
                    <a:pt x="643" y="712"/>
                    <a:pt x="654" y="722"/>
                    <a:pt x="668" y="730"/>
                  </a:cubicBezTo>
                  <a:cubicBezTo>
                    <a:pt x="682" y="737"/>
                    <a:pt x="698" y="741"/>
                    <a:pt x="713" y="741"/>
                  </a:cubicBezTo>
                  <a:cubicBezTo>
                    <a:pt x="723" y="741"/>
                    <a:pt x="732" y="740"/>
                    <a:pt x="741" y="737"/>
                  </a:cubicBezTo>
                  <a:cubicBezTo>
                    <a:pt x="793" y="722"/>
                    <a:pt x="822" y="668"/>
                    <a:pt x="806" y="617"/>
                  </a:cubicBezTo>
                  <a:cubicBezTo>
                    <a:pt x="791" y="566"/>
                    <a:pt x="737" y="536"/>
                    <a:pt x="686" y="552"/>
                  </a:cubicBezTo>
                  <a:cubicBezTo>
                    <a:pt x="638" y="566"/>
                    <a:pt x="610" y="613"/>
                    <a:pt x="618" y="661"/>
                  </a:cubicBezTo>
                  <a:cubicBezTo>
                    <a:pt x="597" y="667"/>
                    <a:pt x="577" y="674"/>
                    <a:pt x="556" y="680"/>
                  </a:cubicBezTo>
                  <a:cubicBezTo>
                    <a:pt x="554" y="675"/>
                    <a:pt x="552" y="669"/>
                    <a:pt x="549" y="664"/>
                  </a:cubicBezTo>
                  <a:cubicBezTo>
                    <a:pt x="538" y="640"/>
                    <a:pt x="524" y="618"/>
                    <a:pt x="509" y="594"/>
                  </a:cubicBezTo>
                  <a:cubicBezTo>
                    <a:pt x="503" y="585"/>
                    <a:pt x="497" y="575"/>
                    <a:pt x="491" y="565"/>
                  </a:cubicBezTo>
                  <a:cubicBezTo>
                    <a:pt x="491" y="562"/>
                    <a:pt x="489" y="560"/>
                    <a:pt x="487" y="558"/>
                  </a:cubicBezTo>
                  <a:cubicBezTo>
                    <a:pt x="459" y="509"/>
                    <a:pt x="434" y="454"/>
                    <a:pt x="432" y="376"/>
                  </a:cubicBezTo>
                  <a:cubicBezTo>
                    <a:pt x="429" y="214"/>
                    <a:pt x="550" y="73"/>
                    <a:pt x="713" y="47"/>
                  </a:cubicBezTo>
                  <a:close/>
                  <a:moveTo>
                    <a:pt x="698" y="592"/>
                  </a:moveTo>
                  <a:cubicBezTo>
                    <a:pt x="703" y="591"/>
                    <a:pt x="708" y="590"/>
                    <a:pt x="713" y="590"/>
                  </a:cubicBezTo>
                  <a:cubicBezTo>
                    <a:pt x="737" y="590"/>
                    <a:pt x="759" y="605"/>
                    <a:pt x="766" y="629"/>
                  </a:cubicBezTo>
                  <a:cubicBezTo>
                    <a:pt x="775" y="658"/>
                    <a:pt x="758" y="688"/>
                    <a:pt x="729" y="697"/>
                  </a:cubicBezTo>
                  <a:cubicBezTo>
                    <a:pt x="715" y="701"/>
                    <a:pt x="701" y="700"/>
                    <a:pt x="688" y="693"/>
                  </a:cubicBezTo>
                  <a:cubicBezTo>
                    <a:pt x="679" y="688"/>
                    <a:pt x="673" y="682"/>
                    <a:pt x="668" y="674"/>
                  </a:cubicBezTo>
                  <a:cubicBezTo>
                    <a:pt x="668" y="672"/>
                    <a:pt x="668" y="670"/>
                    <a:pt x="667" y="668"/>
                  </a:cubicBezTo>
                  <a:cubicBezTo>
                    <a:pt x="666" y="664"/>
                    <a:pt x="664" y="661"/>
                    <a:pt x="661" y="659"/>
                  </a:cubicBezTo>
                  <a:cubicBezTo>
                    <a:pt x="653" y="630"/>
                    <a:pt x="669" y="601"/>
                    <a:pt x="698" y="592"/>
                  </a:cubicBezTo>
                  <a:close/>
                  <a:moveTo>
                    <a:pt x="178" y="676"/>
                  </a:moveTo>
                  <a:cubicBezTo>
                    <a:pt x="201" y="615"/>
                    <a:pt x="305" y="584"/>
                    <a:pt x="458" y="592"/>
                  </a:cubicBezTo>
                  <a:cubicBezTo>
                    <a:pt x="463" y="600"/>
                    <a:pt x="469" y="609"/>
                    <a:pt x="473" y="616"/>
                  </a:cubicBezTo>
                  <a:cubicBezTo>
                    <a:pt x="487" y="639"/>
                    <a:pt x="501" y="660"/>
                    <a:pt x="511" y="682"/>
                  </a:cubicBezTo>
                  <a:cubicBezTo>
                    <a:pt x="513" y="686"/>
                    <a:pt x="515" y="690"/>
                    <a:pt x="517" y="694"/>
                  </a:cubicBezTo>
                  <a:cubicBezTo>
                    <a:pt x="408" y="734"/>
                    <a:pt x="313" y="779"/>
                    <a:pt x="235" y="828"/>
                  </a:cubicBezTo>
                  <a:cubicBezTo>
                    <a:pt x="184" y="769"/>
                    <a:pt x="164" y="715"/>
                    <a:pt x="178" y="676"/>
                  </a:cubicBezTo>
                  <a:close/>
                  <a:moveTo>
                    <a:pt x="64" y="1104"/>
                  </a:moveTo>
                  <a:cubicBezTo>
                    <a:pt x="47" y="1046"/>
                    <a:pt x="107" y="963"/>
                    <a:pt x="228" y="882"/>
                  </a:cubicBezTo>
                  <a:cubicBezTo>
                    <a:pt x="326" y="981"/>
                    <a:pt x="490" y="1082"/>
                    <a:pt x="692" y="1159"/>
                  </a:cubicBezTo>
                  <a:cubicBezTo>
                    <a:pt x="346" y="1243"/>
                    <a:pt x="92" y="1203"/>
                    <a:pt x="64" y="1104"/>
                  </a:cubicBezTo>
                  <a:close/>
                  <a:moveTo>
                    <a:pt x="1543" y="1099"/>
                  </a:moveTo>
                  <a:cubicBezTo>
                    <a:pt x="1538" y="1112"/>
                    <a:pt x="1528" y="1123"/>
                    <a:pt x="1515" y="1129"/>
                  </a:cubicBezTo>
                  <a:cubicBezTo>
                    <a:pt x="1502" y="1135"/>
                    <a:pt x="1487" y="1136"/>
                    <a:pt x="1473" y="1131"/>
                  </a:cubicBezTo>
                  <a:cubicBezTo>
                    <a:pt x="1459" y="1126"/>
                    <a:pt x="1449" y="1116"/>
                    <a:pt x="1442" y="1103"/>
                  </a:cubicBezTo>
                  <a:cubicBezTo>
                    <a:pt x="1436" y="1089"/>
                    <a:pt x="1436" y="1074"/>
                    <a:pt x="1441" y="1061"/>
                  </a:cubicBezTo>
                  <a:cubicBezTo>
                    <a:pt x="1449" y="1039"/>
                    <a:pt x="1470" y="1025"/>
                    <a:pt x="1492" y="1025"/>
                  </a:cubicBezTo>
                  <a:cubicBezTo>
                    <a:pt x="1498" y="1025"/>
                    <a:pt x="1505" y="1026"/>
                    <a:pt x="1511" y="1028"/>
                  </a:cubicBezTo>
                  <a:cubicBezTo>
                    <a:pt x="1539" y="1039"/>
                    <a:pt x="1554" y="1070"/>
                    <a:pt x="1543" y="10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2935" tIns="41468" rIns="82935" bIns="41468" numCol="1" anchor="t" anchorCtr="0" compatLnSpc="1">
              <a:prstTxWarp prst="textNoShape">
                <a:avLst/>
              </a:prstTxWarp>
            </a:bodyPr>
            <a:lstStyle/>
            <a:p>
              <a:endParaRPr lang="de-DE" sz="1645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0" name="Connecteur droit 51">
            <a:extLst>
              <a:ext uri="{FF2B5EF4-FFF2-40B4-BE49-F238E27FC236}">
                <a16:creationId xmlns:a16="http://schemas.microsoft.com/office/drawing/2014/main" id="{EADB9312-E340-49AB-91C6-9297427913C8}"/>
              </a:ext>
            </a:extLst>
          </p:cNvPr>
          <p:cNvCxnSpPr>
            <a:cxnSpLocks/>
          </p:cNvCxnSpPr>
          <p:nvPr/>
        </p:nvCxnSpPr>
        <p:spPr>
          <a:xfrm>
            <a:off x="3368307" y="6270181"/>
            <a:ext cx="108000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1">
            <a:extLst>
              <a:ext uri="{FF2B5EF4-FFF2-40B4-BE49-F238E27FC236}">
                <a16:creationId xmlns:a16="http://schemas.microsoft.com/office/drawing/2014/main" id="{9C76A64E-B6EB-464A-A35E-2609BFA3E3F1}"/>
              </a:ext>
            </a:extLst>
          </p:cNvPr>
          <p:cNvCxnSpPr>
            <a:cxnSpLocks/>
          </p:cNvCxnSpPr>
          <p:nvPr/>
        </p:nvCxnSpPr>
        <p:spPr>
          <a:xfrm>
            <a:off x="3368307" y="7719815"/>
            <a:ext cx="108000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51">
            <a:extLst>
              <a:ext uri="{FF2B5EF4-FFF2-40B4-BE49-F238E27FC236}">
                <a16:creationId xmlns:a16="http://schemas.microsoft.com/office/drawing/2014/main" id="{2545CF38-32BD-0AA6-C70E-E0D91A8261A8}"/>
              </a:ext>
            </a:extLst>
          </p:cNvPr>
          <p:cNvCxnSpPr>
            <a:cxnSpLocks/>
          </p:cNvCxnSpPr>
          <p:nvPr/>
        </p:nvCxnSpPr>
        <p:spPr>
          <a:xfrm>
            <a:off x="3374657" y="8816368"/>
            <a:ext cx="108000" cy="0"/>
          </a:xfrm>
          <a:prstGeom prst="line">
            <a:avLst/>
          </a:prstGeom>
          <a:ln w="12700">
            <a:solidFill>
              <a:srgbClr val="0A246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85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7 -4.61538E-6 L 3.7037E-7 0.075 " pathEditMode="relative" rAng="0" ptsTypes="AA">
                                      <p:cBhvr>
                                        <p:cTn id="9" dur="1050" spd="-100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37E-6 2.77556E-17 L 3.7037E-6 0.075 " pathEditMode="relative" rAng="0" ptsTypes="AA">
                                      <p:cBhvr>
                                        <p:cTn id="14" dur="10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NAP 2021">
  <a:themeElements>
    <a:clrScheme name="ANAP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092462"/>
      </a:accent1>
      <a:accent2>
        <a:srgbClr val="D91F41"/>
      </a:accent2>
      <a:accent3>
        <a:srgbClr val="FE6611"/>
      </a:accent3>
      <a:accent4>
        <a:srgbClr val="E4E6EF"/>
      </a:accent4>
      <a:accent5>
        <a:srgbClr val="F0F1F7"/>
      </a:accent5>
      <a:accent6>
        <a:srgbClr val="FCFCFF"/>
      </a:accent6>
      <a:hlink>
        <a:srgbClr val="5F5F5F"/>
      </a:hlink>
      <a:folHlink>
        <a:srgbClr val="919191"/>
      </a:folHlink>
    </a:clrScheme>
    <a:fontScheme name="ANAP">
      <a:majorFont>
        <a:latin typeface="Ubuntu"/>
        <a:ea typeface=""/>
        <a:cs typeface=""/>
      </a:majorFont>
      <a:minorFont>
        <a:latin typeface="Ubuntu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̀le 16-9 avec grille.potx" id="{719A73D8-A057-B643-9032-833E84A09C21}" vid="{2831D8A6-99A4-4444-847F-C80AFA3E894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df79568-5661-4015-b649-30dc7dfe1abf">
      <UserInfo>
        <DisplayName>Hélène Eychenie</DisplayName>
        <AccountId>334</AccountId>
        <AccountType/>
      </UserInfo>
    </SharedWithUsers>
    <TaxCatchAll xmlns="ddf79568-5661-4015-b649-30dc7dfe1abf" xsi:nil="true"/>
    <lcf76f155ced4ddcb4097134ff3c332f xmlns="6b68d814-c90d-4550-b50f-68c8c7009f7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9B8A83F61210409507184A192A40E5" ma:contentTypeVersion="15" ma:contentTypeDescription="Create a new document." ma:contentTypeScope="" ma:versionID="f1dffa12f9417c778b76652f431e1efb">
  <xsd:schema xmlns:xsd="http://www.w3.org/2001/XMLSchema" xmlns:xs="http://www.w3.org/2001/XMLSchema" xmlns:p="http://schemas.microsoft.com/office/2006/metadata/properties" xmlns:ns2="6b68d814-c90d-4550-b50f-68c8c7009f7a" xmlns:ns3="ddf79568-5661-4015-b649-30dc7dfe1abf" targetNamespace="http://schemas.microsoft.com/office/2006/metadata/properties" ma:root="true" ma:fieldsID="0e4b04a2adc31ca7428f8c7fe181aea8" ns2:_="" ns3:_="">
    <xsd:import namespace="6b68d814-c90d-4550-b50f-68c8c7009f7a"/>
    <xsd:import namespace="ddf79568-5661-4015-b649-30dc7dfe1a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8d814-c90d-4550-b50f-68c8c7009f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76c88c5-b86b-4b6c-a0ad-427794cf8c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79568-5661-4015-b649-30dc7dfe1a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beff4ff-37f6-4485-996b-f9cf9e76aa70}" ma:internalName="TaxCatchAll" ma:showField="CatchAllData" ma:web="ddf79568-5661-4015-b649-30dc7dfe1a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6A8F3D-7702-4DDD-93FC-E2F8F4467DAC}">
  <ds:schemaRefs>
    <ds:schemaRef ds:uri="cb5b5240-ba94-488d-8772-6a7136b4006e"/>
    <ds:schemaRef ds:uri="ddf79568-5661-4015-b649-30dc7dfe1ab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6b68d814-c90d-4550-b50f-68c8c7009f7a"/>
  </ds:schemaRefs>
</ds:datastoreItem>
</file>

<file path=customXml/itemProps2.xml><?xml version="1.0" encoding="utf-8"?>
<ds:datastoreItem xmlns:ds="http://schemas.openxmlformats.org/officeDocument/2006/customXml" ds:itemID="{EFE154DD-AF98-4A0B-9D8A-5EBB1C814708}"/>
</file>

<file path=customXml/itemProps3.xml><?xml version="1.0" encoding="utf-8"?>
<ds:datastoreItem xmlns:ds="http://schemas.openxmlformats.org/officeDocument/2006/customXml" ds:itemID="{F3D50F70-F5FA-4AEB-9F6D-18786E4FDD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736</Words>
  <Application>Microsoft Office PowerPoint</Application>
  <PresentationFormat>Format A4 (210 x 297 mm)</PresentationFormat>
  <Paragraphs>69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Ubuntu</vt:lpstr>
      <vt:lpstr>Ubuntu Light</vt:lpstr>
      <vt:lpstr>Ubuntu Medium</vt:lpstr>
      <vt:lpstr>Wingdings</vt:lpstr>
      <vt:lpstr>ANAP 2021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Loïs</dc:creator>
  <cp:lastModifiedBy>Anne Cazenave</cp:lastModifiedBy>
  <cp:revision>3</cp:revision>
  <cp:lastPrinted>2021-10-24T14:20:30Z</cp:lastPrinted>
  <dcterms:created xsi:type="dcterms:W3CDTF">2021-09-02T15:42:21Z</dcterms:created>
  <dcterms:modified xsi:type="dcterms:W3CDTF">2022-09-26T11:54:17Z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e8fab06-504b-4325-93a9-50ca85e66f06_Enabled">
    <vt:lpwstr>true</vt:lpwstr>
  </property>
  <property fmtid="{D5CDD505-2E9C-101B-9397-08002B2CF9AE}" pid="3" name="MSIP_Label_ae8fab06-504b-4325-93a9-50ca85e66f06_SetDate">
    <vt:lpwstr>2021-09-02T15:42:21Z</vt:lpwstr>
  </property>
  <property fmtid="{D5CDD505-2E9C-101B-9397-08002B2CF9AE}" pid="4" name="MSIP_Label_ae8fab06-504b-4325-93a9-50ca85e66f06_Method">
    <vt:lpwstr>Standard</vt:lpwstr>
  </property>
  <property fmtid="{D5CDD505-2E9C-101B-9397-08002B2CF9AE}" pid="5" name="MSIP_Label_ae8fab06-504b-4325-93a9-50ca85e66f06_Name">
    <vt:lpwstr>C-Confidentiel</vt:lpwstr>
  </property>
  <property fmtid="{D5CDD505-2E9C-101B-9397-08002B2CF9AE}" pid="6" name="MSIP_Label_ae8fab06-504b-4325-93a9-50ca85e66f06_SiteId">
    <vt:lpwstr>41d9a388-7aef-420d-976c-d046beab641f</vt:lpwstr>
  </property>
  <property fmtid="{D5CDD505-2E9C-101B-9397-08002B2CF9AE}" pid="7" name="MSIP_Label_ae8fab06-504b-4325-93a9-50ca85e66f06_ActionId">
    <vt:lpwstr>3142887d-e9ce-40ce-a80a-39778e5067a7</vt:lpwstr>
  </property>
  <property fmtid="{D5CDD505-2E9C-101B-9397-08002B2CF9AE}" pid="8" name="MSIP_Label_ae8fab06-504b-4325-93a9-50ca85e66f06_ContentBits">
    <vt:lpwstr>0</vt:lpwstr>
  </property>
  <property fmtid="{D5CDD505-2E9C-101B-9397-08002B2CF9AE}" pid="9" name="ContentTypeId">
    <vt:lpwstr>0x010100239B8A83F61210409507184A192A40E5</vt:lpwstr>
  </property>
  <property fmtid="{D5CDD505-2E9C-101B-9397-08002B2CF9AE}" pid="10" name="MediaServiceImageTags">
    <vt:lpwstr/>
  </property>
</Properties>
</file>